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8"/>
  </p:notesMasterIdLst>
  <p:sldIdLst>
    <p:sldId id="282"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lvl="0">
      <a:defRPr lang="en-US"/>
    </a:defPPr>
    <a:lvl1pPr marL="0" lvl="0" algn="l" defTabSz="914400" rtl="0" eaLnBrk="1" latinLnBrk="0" hangingPunct="1">
      <a:defRPr sz="1800" kern="1200">
        <a:solidFill>
          <a:schemeClr val="tx1"/>
        </a:solidFill>
        <a:latin typeface="+mn-lt"/>
        <a:ea typeface="+mn-ea"/>
        <a:cs typeface="+mn-cs"/>
      </a:defRPr>
    </a:lvl1pPr>
    <a:lvl2pPr marL="457200" lvl="1" algn="l" defTabSz="914400" rtl="0" eaLnBrk="1" latinLnBrk="0" hangingPunct="1">
      <a:defRPr sz="1800" kern="1200">
        <a:solidFill>
          <a:schemeClr val="tx1"/>
        </a:solidFill>
        <a:latin typeface="+mn-lt"/>
        <a:ea typeface="+mn-ea"/>
        <a:cs typeface="+mn-cs"/>
      </a:defRPr>
    </a:lvl2pPr>
    <a:lvl3pPr marL="914400" lvl="2" algn="l" defTabSz="914400" rtl="0" eaLnBrk="1" latinLnBrk="0" hangingPunct="1">
      <a:defRPr sz="1800" kern="1200">
        <a:solidFill>
          <a:schemeClr val="tx1"/>
        </a:solidFill>
        <a:latin typeface="+mn-lt"/>
        <a:ea typeface="+mn-ea"/>
        <a:cs typeface="+mn-cs"/>
      </a:defRPr>
    </a:lvl3pPr>
    <a:lvl4pPr marL="1371600" lvl="3" algn="l" defTabSz="914400" rtl="0" eaLnBrk="1" latinLnBrk="0" hangingPunct="1">
      <a:defRPr sz="1800" kern="1200">
        <a:solidFill>
          <a:schemeClr val="tx1"/>
        </a:solidFill>
        <a:latin typeface="+mn-lt"/>
        <a:ea typeface="+mn-ea"/>
        <a:cs typeface="+mn-cs"/>
      </a:defRPr>
    </a:lvl4pPr>
    <a:lvl5pPr marL="1828800" lvl="4" algn="l" defTabSz="914400" rtl="0" eaLnBrk="1" latinLnBrk="0" hangingPunct="1">
      <a:defRPr sz="1800" kern="1200">
        <a:solidFill>
          <a:schemeClr val="tx1"/>
        </a:solidFill>
        <a:latin typeface="+mn-lt"/>
        <a:ea typeface="+mn-ea"/>
        <a:cs typeface="+mn-cs"/>
      </a:defRPr>
    </a:lvl5pPr>
    <a:lvl6pPr marL="2286000" lvl="5" algn="l" defTabSz="914400" rtl="0" eaLnBrk="1" latinLnBrk="0" hangingPunct="1">
      <a:defRPr sz="1800" kern="1200">
        <a:solidFill>
          <a:schemeClr val="tx1"/>
        </a:solidFill>
        <a:latin typeface="+mn-lt"/>
        <a:ea typeface="+mn-ea"/>
        <a:cs typeface="+mn-cs"/>
      </a:defRPr>
    </a:lvl6pPr>
    <a:lvl7pPr marL="2743200" lvl="6" algn="l" defTabSz="914400" rtl="0" eaLnBrk="1" latinLnBrk="0" hangingPunct="1">
      <a:defRPr sz="1800" kern="1200">
        <a:solidFill>
          <a:schemeClr val="tx1"/>
        </a:solidFill>
        <a:latin typeface="+mn-lt"/>
        <a:ea typeface="+mn-ea"/>
        <a:cs typeface="+mn-cs"/>
      </a:defRPr>
    </a:lvl7pPr>
    <a:lvl8pPr marL="3200400" lvl="7" algn="l" defTabSz="914400" rtl="0" eaLnBrk="1" latinLnBrk="0" hangingPunct="1">
      <a:defRPr sz="1800" kern="1200">
        <a:solidFill>
          <a:schemeClr val="tx1"/>
        </a:solidFill>
        <a:latin typeface="+mn-lt"/>
        <a:ea typeface="+mn-ea"/>
        <a:cs typeface="+mn-cs"/>
      </a:defRPr>
    </a:lvl8pPr>
    <a:lvl9pPr marL="3657600" lvl="8"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15:guide id="1" orient="horz" pos="2160">
          <p15:clr>
            <a:srgbClr val="000000"/>
          </p15:clr>
        </p15:guide>
        <p15:guide id="2" pos="288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1656" y="-25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15793F-DB1A-4D18-9A6D-D2909CB759C2}" type="datetimeFigureOut">
              <a:rPr lang="en-US" smtClean="0"/>
              <a:t>4/9/2020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1FC9EC-3C82-47FE-AC61-0313DE9CC0B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a:ln/>
        </p:spPr>
      </p:sp>
      <p:sp>
        <p:nvSpPr>
          <p:cNvPr id="18435" name="Notes Placeholder 2"/>
          <p:cNvSpPr>
            <a:spLocks noGrp="1"/>
          </p:cNvSpPr>
          <p:nvPr>
            <p:ph type="body" idx="1"/>
          </p:nvPr>
        </p:nvSpPr>
        <p:spPr>
          <a:noFill/>
          <a:ln/>
        </p:spPr>
        <p:txBody>
          <a:bodyPr/>
          <a:lstStyle/>
          <a:p>
            <a:r>
              <a:rPr lang="en-US" smtClean="0"/>
              <a:t>к</a:t>
            </a:r>
          </a:p>
        </p:txBody>
      </p:sp>
      <p:sp>
        <p:nvSpPr>
          <p:cNvPr id="18436" name="Slide Number Placeholder 3"/>
          <p:cNvSpPr>
            <a:spLocks noGrp="1"/>
          </p:cNvSpPr>
          <p:nvPr>
            <p:ph type="sldNum" sz="quarter" idx="5"/>
          </p:nvPr>
        </p:nvSpPr>
        <p:spPr>
          <a:noFill/>
        </p:spPr>
        <p:txBody>
          <a:bodyPr/>
          <a:lstStyle/>
          <a:p>
            <a:fld id="{F5BFAC89-B59F-4D9D-9B44-CE0BF432460A}" type="slidenum">
              <a:rPr lang="en-US" smtClean="0">
                <a:latin typeface="Arial" pitchFamily="34" charset="0"/>
                <a:cs typeface="Arial" pitchFamily="34" charset="0"/>
              </a:rPr>
              <a:pPr/>
              <a:t>1</a:t>
            </a:fld>
            <a:endParaRPr lang="en-US"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4/9/2020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4/9/2020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4/9/2020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4/9/2020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4/9/2020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4/9/2020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11188" y="1484313"/>
            <a:ext cx="7772400" cy="387350"/>
          </a:xfrm>
        </p:spPr>
        <p:txBody>
          <a:bodyPr>
            <a:normAutofit fontScale="90000"/>
          </a:bodyPr>
          <a:lstStyle/>
          <a:p>
            <a:pPr eaLnBrk="1" hangingPunct="1"/>
            <a:r>
              <a:rPr lang="sr-Cyrl-CS" sz="1200" b="1" smtClean="0">
                <a:latin typeface="Arial" pitchFamily="34" charset="0"/>
              </a:rPr>
              <a:t>УНИВЕРЗИТЕТ У КРАГУЈЕВЦУ</a:t>
            </a:r>
            <a:r>
              <a:rPr lang="en-US" sz="1200" b="1" smtClean="0"/>
              <a:t/>
            </a:r>
            <a:br>
              <a:rPr lang="en-US" sz="1200" b="1" smtClean="0"/>
            </a:br>
            <a:r>
              <a:rPr lang="sr-Cyrl-CS" sz="1200" b="1" smtClean="0">
                <a:latin typeface="Arial" pitchFamily="34" charset="0"/>
              </a:rPr>
              <a:t>ФАКУЛТЕТ МЕДИЦИНСКИХ НАУКА</a:t>
            </a:r>
            <a:endParaRPr lang="en-US" sz="1200" b="1" smtClean="0">
              <a:latin typeface="Arial" pitchFamily="34" charset="0"/>
            </a:endParaRPr>
          </a:p>
        </p:txBody>
      </p:sp>
      <p:sp>
        <p:nvSpPr>
          <p:cNvPr id="3" name="Subtitle 2"/>
          <p:cNvSpPr>
            <a:spLocks noGrp="1"/>
          </p:cNvSpPr>
          <p:nvPr>
            <p:ph type="subTitle" idx="1"/>
          </p:nvPr>
        </p:nvSpPr>
        <p:spPr>
          <a:xfrm>
            <a:off x="539750" y="3284538"/>
            <a:ext cx="7848600" cy="1320800"/>
          </a:xfrm>
        </p:spPr>
        <p:txBody>
          <a:bodyPr>
            <a:noAutofit/>
          </a:bodyPr>
          <a:lstStyle/>
          <a:p>
            <a:pPr>
              <a:spcBef>
                <a:spcPts val="0"/>
              </a:spcBef>
              <a:defRPr/>
            </a:pPr>
            <a:r>
              <a:rPr lang="ru-RU" sz="2800" b="1" dirty="0" smtClean="0">
                <a:solidFill>
                  <a:schemeClr val="tx1"/>
                </a:solidFill>
                <a:cs typeface="Times New Roman" pitchFamily="18" charset="0"/>
              </a:rPr>
              <a:t>Главне карактеристике спектрофотометар апарата. Методологија рада, припрема узорака, услови мерења и примена у лабораторијским техникама</a:t>
            </a:r>
            <a:endParaRPr lang="sr-Cyrl-RS" sz="2800" b="1" dirty="0" smtClean="0">
              <a:solidFill>
                <a:schemeClr val="tx1"/>
              </a:solidFill>
              <a:effectLst>
                <a:outerShdw blurRad="38100" dist="38100" dir="2700000" algn="tl">
                  <a:srgbClr val="C0C0C0"/>
                </a:outerShdw>
              </a:effectLst>
            </a:endParaRPr>
          </a:p>
        </p:txBody>
      </p:sp>
      <p:sp>
        <p:nvSpPr>
          <p:cNvPr id="2052" name="Rectangle 6"/>
          <p:cNvSpPr>
            <a:spLocks noChangeArrowheads="1"/>
          </p:cNvSpPr>
          <p:nvPr/>
        </p:nvSpPr>
        <p:spPr bwMode="auto">
          <a:xfrm>
            <a:off x="2771775" y="5623363"/>
            <a:ext cx="3536950" cy="431800"/>
          </a:xfrm>
          <a:prstGeom prst="rect">
            <a:avLst/>
          </a:prstGeom>
          <a:noFill/>
          <a:ln w="9525">
            <a:noFill/>
            <a:miter lim="800000"/>
            <a:headEnd/>
            <a:tailEnd/>
          </a:ln>
        </p:spPr>
        <p:txBody>
          <a:bodyPr wrap="none" lIns="91431" tIns="45715" rIns="91431" bIns="45715">
            <a:spAutoFit/>
          </a:bodyPr>
          <a:lstStyle/>
          <a:p>
            <a:r>
              <a:rPr lang="sr-Cyrl-CS" sz="2200" b="1" dirty="0">
                <a:latin typeface="Calibri" pitchFamily="34" charset="0"/>
              </a:rPr>
              <a:t>Катедра изборног подручја</a:t>
            </a:r>
            <a:endParaRPr lang="en-US" sz="2200" b="1" dirty="0">
              <a:latin typeface="Calibri" pitchFamily="34" charset="0"/>
            </a:endParaRPr>
          </a:p>
        </p:txBody>
      </p:sp>
      <p:sp>
        <p:nvSpPr>
          <p:cNvPr id="2053" name="Rectangle 7"/>
          <p:cNvSpPr>
            <a:spLocks noChangeArrowheads="1"/>
          </p:cNvSpPr>
          <p:nvPr/>
        </p:nvSpPr>
        <p:spPr bwMode="auto">
          <a:xfrm>
            <a:off x="2760663" y="2060575"/>
            <a:ext cx="3475037" cy="307975"/>
          </a:xfrm>
          <a:prstGeom prst="rect">
            <a:avLst/>
          </a:prstGeom>
          <a:noFill/>
          <a:ln w="9525">
            <a:noFill/>
            <a:miter lim="800000"/>
            <a:headEnd/>
            <a:tailEnd/>
          </a:ln>
        </p:spPr>
        <p:txBody>
          <a:bodyPr wrap="none" lIns="91431" tIns="45715" rIns="91431" bIns="45715">
            <a:spAutoFit/>
          </a:bodyPr>
          <a:lstStyle/>
          <a:p>
            <a:pPr algn="ctr"/>
            <a:r>
              <a:rPr lang="en-US" sz="1400" b="1" i="1"/>
              <a:t>ДОКТОРСКЕ АКАДЕМСКЕ СТУДИЈЕ</a:t>
            </a:r>
            <a:endParaRPr lang="sr-Cyrl-CS" sz="1400" b="1" i="1"/>
          </a:p>
        </p:txBody>
      </p:sp>
      <p:pic>
        <p:nvPicPr>
          <p:cNvPr id="2054" name="Picture 9"/>
          <p:cNvPicPr>
            <a:picLocks noChangeAspect="1" noChangeArrowheads="1"/>
          </p:cNvPicPr>
          <p:nvPr/>
        </p:nvPicPr>
        <p:blipFill>
          <a:blip r:embed="rId3"/>
          <a:srcRect/>
          <a:stretch>
            <a:fillRect/>
          </a:stretch>
        </p:blipFill>
        <p:spPr bwMode="auto">
          <a:xfrm>
            <a:off x="3673475" y="280988"/>
            <a:ext cx="1690688" cy="1228725"/>
          </a:xfrm>
          <a:prstGeom prst="rect">
            <a:avLst/>
          </a:prstGeom>
          <a:noFill/>
          <a:ln w="9525">
            <a:noFill/>
            <a:miter lim="800000"/>
            <a:headEnd/>
            <a:tailEnd/>
          </a:ln>
        </p:spPr>
      </p:pic>
      <p:sp>
        <p:nvSpPr>
          <p:cNvPr id="8" name="Rectangle 7"/>
          <p:cNvSpPr/>
          <p:nvPr/>
        </p:nvSpPr>
        <p:spPr>
          <a:xfrm>
            <a:off x="971550" y="2492375"/>
            <a:ext cx="7272338" cy="585788"/>
          </a:xfrm>
          <a:prstGeom prst="rect">
            <a:avLst/>
          </a:prstGeom>
        </p:spPr>
        <p:txBody>
          <a:bodyPr>
            <a:spAutoFit/>
          </a:bodyPr>
          <a:lstStyle/>
          <a:p>
            <a:pPr algn="ctr" fontAlgn="auto">
              <a:spcBef>
                <a:spcPts val="0"/>
              </a:spcBef>
              <a:spcAft>
                <a:spcPts val="0"/>
              </a:spcAft>
              <a:defRPr/>
            </a:pPr>
            <a:r>
              <a:rPr lang="en-US" sz="1600" b="1" i="1" dirty="0">
                <a:solidFill>
                  <a:prstClr val="black"/>
                </a:solidFill>
                <a:latin typeface="Calibri" pitchFamily="34" charset="0"/>
                <a:cs typeface="+mn-cs"/>
              </a:rPr>
              <a:t>ИП5: </a:t>
            </a:r>
            <a:r>
              <a:rPr lang="en-US" sz="1600" b="1" i="1" dirty="0" err="1">
                <a:solidFill>
                  <a:prstClr val="black"/>
                </a:solidFill>
                <a:latin typeface="Calibri" pitchFamily="34" charset="0"/>
                <a:cs typeface="+mn-cs"/>
              </a:rPr>
              <a:t>Експериментална</a:t>
            </a:r>
            <a:r>
              <a:rPr lang="en-US" sz="1600" b="1" i="1" dirty="0">
                <a:solidFill>
                  <a:prstClr val="black"/>
                </a:solidFill>
                <a:latin typeface="Calibri" pitchFamily="34" charset="0"/>
                <a:cs typeface="+mn-cs"/>
              </a:rPr>
              <a:t> и </a:t>
            </a:r>
            <a:r>
              <a:rPr lang="en-US" sz="1600" b="1" i="1" dirty="0" err="1">
                <a:solidFill>
                  <a:prstClr val="black"/>
                </a:solidFill>
                <a:latin typeface="Calibri" pitchFamily="34" charset="0"/>
                <a:cs typeface="+mn-cs"/>
              </a:rPr>
              <a:t>примењена</a:t>
            </a:r>
            <a:r>
              <a:rPr lang="en-US" sz="1600" b="1" i="1" dirty="0">
                <a:solidFill>
                  <a:prstClr val="black"/>
                </a:solidFill>
                <a:latin typeface="Calibri" pitchFamily="34" charset="0"/>
                <a:cs typeface="+mn-cs"/>
              </a:rPr>
              <a:t> </a:t>
            </a:r>
            <a:r>
              <a:rPr lang="en-US" sz="1600" b="1" i="1" dirty="0" err="1">
                <a:solidFill>
                  <a:prstClr val="black"/>
                </a:solidFill>
                <a:latin typeface="Calibri" pitchFamily="34" charset="0"/>
                <a:cs typeface="+mn-cs"/>
              </a:rPr>
              <a:t>физиологија</a:t>
            </a:r>
            <a:r>
              <a:rPr lang="en-US" sz="1600" b="1" i="1" dirty="0">
                <a:solidFill>
                  <a:prstClr val="black"/>
                </a:solidFill>
                <a:latin typeface="Calibri" pitchFamily="34" charset="0"/>
                <a:cs typeface="+mn-cs"/>
              </a:rPr>
              <a:t> </a:t>
            </a:r>
            <a:r>
              <a:rPr lang="en-US" sz="1600" b="1" i="1" dirty="0" err="1">
                <a:solidFill>
                  <a:prstClr val="black"/>
                </a:solidFill>
                <a:latin typeface="Calibri" pitchFamily="34" charset="0"/>
                <a:cs typeface="+mn-cs"/>
              </a:rPr>
              <a:t>са</a:t>
            </a:r>
            <a:r>
              <a:rPr lang="en-US" sz="1600" b="1" i="1" dirty="0">
                <a:solidFill>
                  <a:prstClr val="black"/>
                </a:solidFill>
                <a:latin typeface="Calibri" pitchFamily="34" charset="0"/>
                <a:cs typeface="+mn-cs"/>
              </a:rPr>
              <a:t> </a:t>
            </a:r>
            <a:r>
              <a:rPr lang="en-US" sz="1600" b="1" i="1" dirty="0" err="1">
                <a:solidFill>
                  <a:prstClr val="black"/>
                </a:solidFill>
                <a:latin typeface="Calibri" pitchFamily="34" charset="0"/>
                <a:cs typeface="+mn-cs"/>
              </a:rPr>
              <a:t>спортском</a:t>
            </a:r>
            <a:r>
              <a:rPr lang="en-US" sz="1600" b="1" i="1" dirty="0">
                <a:solidFill>
                  <a:prstClr val="black"/>
                </a:solidFill>
                <a:latin typeface="Calibri" pitchFamily="34" charset="0"/>
                <a:cs typeface="+mn-cs"/>
              </a:rPr>
              <a:t> </a:t>
            </a:r>
            <a:r>
              <a:rPr lang="en-US" sz="1600" b="1" i="1" dirty="0" err="1">
                <a:solidFill>
                  <a:prstClr val="black"/>
                </a:solidFill>
                <a:latin typeface="Calibri" pitchFamily="34" charset="0"/>
                <a:cs typeface="+mn-cs"/>
              </a:rPr>
              <a:t>медицином</a:t>
            </a:r>
            <a:endParaRPr lang="en-US" sz="1600" b="1" i="1" dirty="0">
              <a:solidFill>
                <a:prstClr val="black"/>
              </a:solidFill>
              <a:latin typeface="Calibri" pitchFamily="34" charset="0"/>
              <a:cs typeface="+mn-cs"/>
            </a:endParaRPr>
          </a:p>
          <a:p>
            <a:pPr algn="ctr" fontAlgn="auto">
              <a:spcBef>
                <a:spcPts val="0"/>
              </a:spcBef>
              <a:spcAft>
                <a:spcPts val="0"/>
              </a:spcAft>
              <a:defRPr/>
            </a:pPr>
            <a:r>
              <a:rPr lang="sr-Latn-RS" sz="1600" b="1" i="1" u="sng" dirty="0" smtClean="0">
                <a:solidFill>
                  <a:prstClr val="black"/>
                </a:solidFill>
                <a:latin typeface="Calibri" pitchFamily="34" charset="0"/>
              </a:rPr>
              <a:t>8</a:t>
            </a:r>
            <a:r>
              <a:rPr lang="en-US" sz="1600" b="1" i="1" u="sng" dirty="0" smtClean="0">
                <a:solidFill>
                  <a:prstClr val="black"/>
                </a:solidFill>
                <a:latin typeface="Calibri" pitchFamily="34" charset="0"/>
                <a:cs typeface="+mn-cs"/>
              </a:rPr>
              <a:t>.</a:t>
            </a:r>
            <a:r>
              <a:rPr lang="sr-Cyrl-RS" sz="1600" b="1" i="1" u="sng" dirty="0" smtClean="0">
                <a:solidFill>
                  <a:prstClr val="black"/>
                </a:solidFill>
                <a:latin typeface="Calibri" pitchFamily="34" charset="0"/>
                <a:cs typeface="+mn-cs"/>
              </a:rPr>
              <a:t> </a:t>
            </a:r>
            <a:r>
              <a:rPr lang="sr-Cyrl-RS" sz="1600" b="1" i="1" u="sng" dirty="0">
                <a:solidFill>
                  <a:prstClr val="black"/>
                </a:solidFill>
                <a:latin typeface="Calibri" pitchFamily="34" charset="0"/>
                <a:cs typeface="+mn-cs"/>
              </a:rPr>
              <a:t>недеља наставе</a:t>
            </a:r>
            <a:endParaRPr lang="en-US" sz="1600" b="1" i="1" u="sng" dirty="0">
              <a:solidFill>
                <a:prstClr val="black"/>
              </a:solidFill>
              <a:latin typeface="Calibri" pitchFamily="34" charset="0"/>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Методе спектралне анализе</a:t>
            </a:r>
            <a:endParaRPr lang="en-US" dirty="0"/>
          </a:p>
        </p:txBody>
      </p:sp>
      <p:sp>
        <p:nvSpPr>
          <p:cNvPr id="3" name="Content Placeholder 2"/>
          <p:cNvSpPr>
            <a:spLocks noGrp="1"/>
          </p:cNvSpPr>
          <p:nvPr>
            <p:ph idx="1"/>
          </p:nvPr>
        </p:nvSpPr>
        <p:spPr/>
        <p:txBody>
          <a:bodyPr>
            <a:normAutofit fontScale="70000" lnSpcReduction="20000"/>
          </a:bodyPr>
          <a:lstStyle/>
          <a:p>
            <a:r>
              <a:rPr lang="en-US" dirty="0"/>
              <a:t>ΔE </a:t>
            </a:r>
            <a:r>
              <a:rPr lang="en-US" dirty="0" smtClean="0"/>
              <a:t>– </a:t>
            </a:r>
            <a:r>
              <a:rPr lang="sr-Cyrl-RS" dirty="0" smtClean="0"/>
              <a:t>промена унутрашње енергије атома</a:t>
            </a:r>
            <a:r>
              <a:rPr lang="en-US" dirty="0" smtClean="0"/>
              <a:t>, </a:t>
            </a:r>
            <a:r>
              <a:rPr lang="sr-Cyrl-RS" dirty="0" smtClean="0"/>
              <a:t>молекула или јона</a:t>
            </a:r>
            <a:endParaRPr lang="en-US" dirty="0"/>
          </a:p>
          <a:p>
            <a:r>
              <a:rPr lang="en-US" dirty="0"/>
              <a:t>h </a:t>
            </a:r>
            <a:r>
              <a:rPr lang="en-US" dirty="0" smtClean="0"/>
              <a:t>– </a:t>
            </a:r>
            <a:r>
              <a:rPr lang="sr-Cyrl-RS" dirty="0" smtClean="0"/>
              <a:t>Планкова константа </a:t>
            </a:r>
            <a:r>
              <a:rPr lang="en-US" dirty="0" smtClean="0"/>
              <a:t>(6.63x10</a:t>
            </a:r>
            <a:r>
              <a:rPr lang="en-US" baseline="30000" dirty="0" smtClean="0"/>
              <a:t>-27</a:t>
            </a:r>
            <a:r>
              <a:rPr lang="en-US" dirty="0"/>
              <a:t>)</a:t>
            </a:r>
          </a:p>
          <a:p>
            <a:r>
              <a:rPr lang="en-US" dirty="0"/>
              <a:t>c </a:t>
            </a:r>
            <a:r>
              <a:rPr lang="en-US" dirty="0" smtClean="0"/>
              <a:t>– </a:t>
            </a:r>
            <a:r>
              <a:rPr lang="sr-Cyrl-RS" dirty="0" smtClean="0"/>
              <a:t>брзина светлости </a:t>
            </a:r>
            <a:r>
              <a:rPr lang="en-US" dirty="0" smtClean="0"/>
              <a:t>(6x10</a:t>
            </a:r>
            <a:r>
              <a:rPr lang="en-US" baseline="30000" dirty="0" smtClean="0"/>
              <a:t>10 </a:t>
            </a:r>
            <a:r>
              <a:rPr lang="en-US" dirty="0"/>
              <a:t>cm/s)</a:t>
            </a:r>
          </a:p>
          <a:p>
            <a:r>
              <a:rPr lang="en-US" dirty="0"/>
              <a:t>λ </a:t>
            </a:r>
            <a:r>
              <a:rPr lang="en-US" dirty="0" smtClean="0"/>
              <a:t>– </a:t>
            </a:r>
            <a:r>
              <a:rPr lang="sr-Cyrl-RS" dirty="0" smtClean="0"/>
              <a:t>таласна дужина</a:t>
            </a:r>
          </a:p>
          <a:p>
            <a:endParaRPr lang="sr-Cyrl-RS" dirty="0"/>
          </a:p>
          <a:p>
            <a:pPr marL="0" indent="0">
              <a:buNone/>
            </a:pPr>
            <a:endParaRPr lang="en-US" dirty="0"/>
          </a:p>
          <a:p>
            <a:r>
              <a:rPr lang="ru-RU" dirty="0"/>
              <a:t>На основу ове једначине се може закључити да ће X зраци, који имају мању таласну дужину, изазвати велике промене у материтији, док таласи са већим таласним дужинама, као што су микроталаси или радиоталаси изазивају знатно мање енгергетске промене у материји. Употребом таласа различитих таласних дужина могу се изазивати различите, циљане, физичке промене у материји и та промена се може детектовати.</a:t>
            </a:r>
            <a:endParaRPr lang="en-US" dirty="0"/>
          </a:p>
        </p:txBody>
      </p:sp>
    </p:spTree>
    <p:extLst>
      <p:ext uri="{BB962C8B-B14F-4D97-AF65-F5344CB8AC3E}">
        <p14:creationId xmlns:p14="http://schemas.microsoft.com/office/powerpoint/2010/main" xmlns="" val="1868809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Методе спектралне анализе</a:t>
            </a:r>
            <a:endParaRPr lang="en-US" dirty="0"/>
          </a:p>
        </p:txBody>
      </p:sp>
      <p:sp>
        <p:nvSpPr>
          <p:cNvPr id="3" name="Content Placeholder 2"/>
          <p:cNvSpPr>
            <a:spLocks noGrp="1"/>
          </p:cNvSpPr>
          <p:nvPr>
            <p:ph idx="1"/>
          </p:nvPr>
        </p:nvSpPr>
        <p:spPr/>
        <p:txBody>
          <a:bodyPr>
            <a:normAutofit fontScale="85000" lnSpcReduction="10000"/>
          </a:bodyPr>
          <a:lstStyle/>
          <a:p>
            <a:r>
              <a:rPr lang="ru-RU" dirty="0"/>
              <a:t>Неки атоми или молекули или јони могу да се побуде довођенејм одређене количине енергије, чиме се доводи у више енергетско стање. </a:t>
            </a:r>
            <a:endParaRPr lang="ru-RU" dirty="0" smtClean="0"/>
          </a:p>
          <a:p>
            <a:r>
              <a:rPr lang="ru-RU" dirty="0" smtClean="0"/>
              <a:t>Уколико </a:t>
            </a:r>
            <a:r>
              <a:rPr lang="ru-RU" dirty="0"/>
              <a:t>је ово стање стабилно говоримо о апсорпционим методама (заснива се на мерењу апсорбоване количине енергије</a:t>
            </a:r>
            <a:r>
              <a:rPr lang="ru-RU" dirty="0" smtClean="0"/>
              <a:t>).</a:t>
            </a:r>
          </a:p>
          <a:p>
            <a:r>
              <a:rPr lang="ru-RU" dirty="0" smtClean="0"/>
              <a:t> </a:t>
            </a:r>
            <a:r>
              <a:rPr lang="ru-RU" dirty="0"/>
              <a:t>У супротном, уколико је ово стање нестабилно долази до "враћања" у основно енергетско стање, при чему се вишак енергије емитује и тада говоримо о емсиоиним методама (заснивају се на мерењу емитоване енергије).</a:t>
            </a:r>
            <a:endParaRPr lang="en-US" dirty="0"/>
          </a:p>
        </p:txBody>
      </p:sp>
    </p:spTree>
    <p:extLst>
      <p:ext uri="{BB962C8B-B14F-4D97-AF65-F5344CB8AC3E}">
        <p14:creationId xmlns:p14="http://schemas.microsoft.com/office/powerpoint/2010/main" xmlns="" val="20756765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Апсорпционе методе</a:t>
            </a:r>
            <a:endParaRPr lang="en-US" dirty="0"/>
          </a:p>
        </p:txBody>
      </p:sp>
      <p:sp>
        <p:nvSpPr>
          <p:cNvPr id="3" name="Content Placeholder 2"/>
          <p:cNvSpPr>
            <a:spLocks noGrp="1"/>
          </p:cNvSpPr>
          <p:nvPr>
            <p:ph idx="1"/>
          </p:nvPr>
        </p:nvSpPr>
        <p:spPr/>
        <p:txBody>
          <a:bodyPr>
            <a:normAutofit fontScale="62500" lnSpcReduction="20000"/>
          </a:bodyPr>
          <a:lstStyle/>
          <a:p>
            <a:r>
              <a:rPr lang="ru-RU" dirty="0"/>
              <a:t>Спектрофотометрија је апсорпциона метода која се заснива на праћењу зависности апсорбанце или апсортибитета од таласне дужине зрачења које је прошло кроз анализирану супстанцу. </a:t>
            </a:r>
            <a:endParaRPr lang="ru-RU" dirty="0" smtClean="0"/>
          </a:p>
          <a:p>
            <a:r>
              <a:rPr lang="ru-RU" dirty="0" smtClean="0"/>
              <a:t>Ова </a:t>
            </a:r>
            <a:r>
              <a:rPr lang="ru-RU" dirty="0"/>
              <a:t>метода се заснива на аспсорпцији елетромагнетног зрачења одређене таласне дужине. Апсорпција се може пратити у </a:t>
            </a:r>
            <a:r>
              <a:rPr lang="en-US" dirty="0"/>
              <a:t>Vis, UV, IC</a:t>
            </a:r>
            <a:r>
              <a:rPr lang="ru-RU" dirty="0" smtClean="0"/>
              <a:t>, </a:t>
            </a:r>
            <a:r>
              <a:rPr lang="ru-RU" dirty="0"/>
              <a:t>микроталасној и радиофреквентној области. У аналитичкој хемији су од интереса области од 200-1000 </a:t>
            </a:r>
            <a:r>
              <a:rPr lang="de-DE" dirty="0"/>
              <a:t>nm</a:t>
            </a:r>
            <a:r>
              <a:rPr lang="ru-RU" dirty="0" smtClean="0"/>
              <a:t>, </a:t>
            </a:r>
            <a:r>
              <a:rPr lang="ru-RU" dirty="0"/>
              <a:t>а у органској анализи још и </a:t>
            </a:r>
            <a:r>
              <a:rPr lang="de-DE" dirty="0"/>
              <a:t>IC </a:t>
            </a:r>
            <a:r>
              <a:rPr lang="ru-RU" dirty="0" smtClean="0"/>
              <a:t> </a:t>
            </a:r>
            <a:r>
              <a:rPr lang="ru-RU" dirty="0"/>
              <a:t>област, </a:t>
            </a:r>
            <a:r>
              <a:rPr lang="de-DE" dirty="0"/>
              <a:t>NMR</a:t>
            </a:r>
            <a:r>
              <a:rPr lang="ru-RU" dirty="0" smtClean="0"/>
              <a:t> </a:t>
            </a:r>
            <a:r>
              <a:rPr lang="ru-RU" dirty="0"/>
              <a:t>спектрометрија</a:t>
            </a:r>
            <a:r>
              <a:rPr lang="ru-RU" dirty="0" smtClean="0"/>
              <a:t>.</a:t>
            </a:r>
            <a:endParaRPr lang="ru-RU" dirty="0"/>
          </a:p>
          <a:p>
            <a:r>
              <a:rPr lang="ru-RU" dirty="0"/>
              <a:t>Сви инструменти чији се принцип рада заснива на принципу апсорпције састоје се од три основна елемента: </a:t>
            </a:r>
          </a:p>
          <a:p>
            <a:r>
              <a:rPr lang="ru-RU" dirty="0"/>
              <a:t>1. извора енергије који обезбеђује зраке жељене таласне дужине, </a:t>
            </a:r>
          </a:p>
          <a:p>
            <a:r>
              <a:rPr lang="ru-RU" dirty="0"/>
              <a:t>2. </a:t>
            </a:r>
            <a:r>
              <a:rPr lang="ru-RU" dirty="0" smtClean="0"/>
              <a:t>сепаратора </a:t>
            </a:r>
            <a:r>
              <a:rPr lang="ru-RU" dirty="0"/>
              <a:t>енергије, који омогућава да се зрачење одређене таласне дужине одвоје од осталог дела зрачења</a:t>
            </a:r>
          </a:p>
          <a:p>
            <a:r>
              <a:rPr lang="ru-RU" dirty="0"/>
              <a:t>3. </a:t>
            </a:r>
            <a:r>
              <a:rPr lang="ru-RU" dirty="0" smtClean="0"/>
              <a:t>детектора </a:t>
            </a:r>
            <a:r>
              <a:rPr lang="ru-RU" dirty="0"/>
              <a:t>енергије, који мери део енергије која пролази кроз </a:t>
            </a:r>
            <a:r>
              <a:rPr lang="ru-RU" dirty="0" smtClean="0"/>
              <a:t>узорак</a:t>
            </a:r>
            <a:endParaRPr lang="ru-RU" dirty="0"/>
          </a:p>
          <a:p>
            <a:endParaRPr lang="en-US" dirty="0"/>
          </a:p>
        </p:txBody>
      </p:sp>
    </p:spTree>
    <p:extLst>
      <p:ext uri="{BB962C8B-B14F-4D97-AF65-F5344CB8AC3E}">
        <p14:creationId xmlns:p14="http://schemas.microsoft.com/office/powerpoint/2010/main" xmlns="" val="1043048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Апсорпционе методе</a:t>
            </a:r>
            <a:endParaRPr lang="en-US"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lstStyle/>
              <a:p>
                <a:r>
                  <a:rPr lang="sr-Cyrl-RS" dirty="0"/>
                  <a:t>Општа теорија апсопције се заснива на Ламберт-Беер-овом закону:</a:t>
                </a:r>
              </a:p>
              <a:p>
                <a:r>
                  <a:rPr lang="sr-Cyrl-RS" dirty="0"/>
                  <a:t>Логаритам апсорпције светлости која пролази кроз (јачина обојења) пропорционална је дебљијни слоја раствора и коентрацији растворене супстанце</a:t>
                </a:r>
                <a:r>
                  <a:rPr lang="sr-Cyrl-RS" dirty="0" smtClean="0"/>
                  <a:t>:</a:t>
                </a:r>
              </a:p>
              <a:p>
                <a:pPr marL="0" indent="0">
                  <a:buNone/>
                </a:pPr>
                <a14:m>
                  <m:oMathPara xmlns:m="http://schemas.openxmlformats.org/officeDocument/2006/math">
                    <m:oMathParaPr>
                      <m:jc m:val="centerGroup"/>
                    </m:oMathParaPr>
                    <m:oMath xmlns:m="http://schemas.openxmlformats.org/officeDocument/2006/math">
                      <m:r>
                        <a:rPr lang="en-US" i="1">
                          <a:latin typeface="Cambria Math"/>
                        </a:rPr>
                        <m:t>𝐴</m:t>
                      </m:r>
                      <m:r>
                        <a:rPr lang="en-US" i="1">
                          <a:latin typeface="Cambria Math"/>
                        </a:rPr>
                        <m:t>=</m:t>
                      </m:r>
                      <m:r>
                        <a:rPr lang="en-US" i="1">
                          <a:latin typeface="Cambria Math"/>
                        </a:rPr>
                        <m:t>𝑙𝑜𝑔</m:t>
                      </m:r>
                      <m:f>
                        <m:fPr>
                          <m:ctrlPr>
                            <a:rPr lang="en-US" i="1">
                              <a:latin typeface="Cambria Math"/>
                            </a:rPr>
                          </m:ctrlPr>
                        </m:fPr>
                        <m:num>
                          <m:sSub>
                            <m:sSubPr>
                              <m:ctrlPr>
                                <a:rPr lang="en-US" i="1">
                                  <a:latin typeface="Cambria Math"/>
                                </a:rPr>
                              </m:ctrlPr>
                            </m:sSubPr>
                            <m:e>
                              <m:r>
                                <a:rPr lang="en-US" i="1">
                                  <a:latin typeface="Cambria Math"/>
                                </a:rPr>
                                <m:t>𝐼</m:t>
                              </m:r>
                            </m:e>
                            <m:sub>
                              <m:r>
                                <a:rPr lang="en-US" i="1">
                                  <a:latin typeface="Cambria Math"/>
                                </a:rPr>
                                <m:t>0</m:t>
                              </m:r>
                            </m:sub>
                          </m:sSub>
                        </m:num>
                        <m:den>
                          <m:r>
                            <a:rPr lang="en-US" i="1">
                              <a:latin typeface="Cambria Math"/>
                            </a:rPr>
                            <m:t>𝐿</m:t>
                          </m:r>
                        </m:den>
                      </m:f>
                      <m:r>
                        <a:rPr lang="en-US" i="1">
                          <a:latin typeface="Cambria Math"/>
                        </a:rPr>
                        <m:t>=</m:t>
                      </m:r>
                      <m:r>
                        <a:rPr lang="en-US" i="1">
                          <a:latin typeface="Cambria Math"/>
                        </a:rPr>
                        <m:t>𝑎𝑙𝑐</m:t>
                      </m:r>
                    </m:oMath>
                  </m:oMathPara>
                </a14:m>
                <a:endParaRPr lang="sr-Cyrl-R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630" t="-1752" b="-539"/>
                </a:stretch>
              </a:blipFill>
            </p:spPr>
            <p:txBody>
              <a:bodyPr/>
              <a:lstStyle/>
              <a:p>
                <a:r>
                  <a:rPr lang="en-US">
                    <a:noFill/>
                  </a:rPr>
                  <a:t> </a:t>
                </a:r>
              </a:p>
            </p:txBody>
          </p:sp>
        </mc:Fallback>
      </mc:AlternateContent>
    </p:spTree>
    <p:extLst>
      <p:ext uri="{BB962C8B-B14F-4D97-AF65-F5344CB8AC3E}">
        <p14:creationId xmlns:p14="http://schemas.microsoft.com/office/powerpoint/2010/main" xmlns="" val="3448905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Апсорпционе методе</a:t>
            </a:r>
            <a:endParaRPr lang="en-US" dirty="0"/>
          </a:p>
        </p:txBody>
      </p:sp>
      <p:sp>
        <p:nvSpPr>
          <p:cNvPr id="3" name="Content Placeholder 2"/>
          <p:cNvSpPr>
            <a:spLocks noGrp="1"/>
          </p:cNvSpPr>
          <p:nvPr>
            <p:ph idx="1"/>
          </p:nvPr>
        </p:nvSpPr>
        <p:spPr/>
        <p:txBody>
          <a:bodyPr/>
          <a:lstStyle/>
          <a:p>
            <a:r>
              <a:rPr lang="en-US" dirty="0"/>
              <a:t>A - </a:t>
            </a:r>
            <a:r>
              <a:rPr lang="en-US" dirty="0" smtClean="0"/>
              <a:t>a</a:t>
            </a:r>
            <a:r>
              <a:rPr lang="sr-Cyrl-RS" dirty="0" smtClean="0"/>
              <a:t>псорпција</a:t>
            </a:r>
            <a:r>
              <a:rPr lang="en-US" dirty="0" smtClean="0"/>
              <a:t> </a:t>
            </a:r>
            <a:r>
              <a:rPr lang="en-US" dirty="0"/>
              <a:t>(</a:t>
            </a:r>
            <a:r>
              <a:rPr lang="en-US" dirty="0" smtClean="0"/>
              <a:t>e</a:t>
            </a:r>
            <a:r>
              <a:rPr lang="sr-Cyrl-RS" dirty="0" smtClean="0"/>
              <a:t>кстинкција</a:t>
            </a:r>
            <a:r>
              <a:rPr lang="en-US" dirty="0" smtClean="0"/>
              <a:t>)</a:t>
            </a:r>
            <a:endParaRPr lang="en-US" dirty="0"/>
          </a:p>
          <a:p>
            <a:r>
              <a:rPr lang="en-US" dirty="0"/>
              <a:t>I</a:t>
            </a:r>
            <a:r>
              <a:rPr lang="en-US" baseline="-25000" dirty="0"/>
              <a:t>0</a:t>
            </a:r>
            <a:r>
              <a:rPr lang="en-US" dirty="0"/>
              <a:t> </a:t>
            </a:r>
            <a:r>
              <a:rPr lang="en-US" dirty="0" smtClean="0"/>
              <a:t>– </a:t>
            </a:r>
            <a:r>
              <a:rPr lang="sr-Cyrl-RS" dirty="0" smtClean="0"/>
              <a:t>интензитет упадне светлости</a:t>
            </a:r>
            <a:endParaRPr lang="en-US" dirty="0"/>
          </a:p>
          <a:p>
            <a:r>
              <a:rPr lang="en-US" dirty="0"/>
              <a:t>I </a:t>
            </a:r>
            <a:r>
              <a:rPr lang="en-US" dirty="0" smtClean="0"/>
              <a:t>– </a:t>
            </a:r>
            <a:r>
              <a:rPr lang="sr-Cyrl-RS" dirty="0" smtClean="0"/>
              <a:t>интензитет пропуштене светлости</a:t>
            </a:r>
            <a:endParaRPr lang="en-US" dirty="0"/>
          </a:p>
          <a:p>
            <a:r>
              <a:rPr lang="en-US" i="1" dirty="0"/>
              <a:t>a </a:t>
            </a:r>
            <a:r>
              <a:rPr lang="en-US" i="1" dirty="0" smtClean="0"/>
              <a:t>–</a:t>
            </a:r>
            <a:r>
              <a:rPr lang="en-US" dirty="0" smtClean="0"/>
              <a:t> </a:t>
            </a:r>
            <a:r>
              <a:rPr lang="sr-Cyrl-RS" dirty="0" smtClean="0"/>
              <a:t>константа за дати раствор</a:t>
            </a:r>
            <a:endParaRPr lang="en-US" dirty="0"/>
          </a:p>
          <a:p>
            <a:r>
              <a:rPr lang="en-US" dirty="0"/>
              <a:t>L </a:t>
            </a:r>
            <a:r>
              <a:rPr lang="en-US" dirty="0" smtClean="0"/>
              <a:t>– </a:t>
            </a:r>
            <a:r>
              <a:rPr lang="sr-Cyrl-RS" dirty="0" smtClean="0"/>
              <a:t>дужина слоја раствора који апсорбује светлост</a:t>
            </a:r>
            <a:endParaRPr lang="en-US" dirty="0"/>
          </a:p>
          <a:p>
            <a:r>
              <a:rPr lang="en-US" dirty="0"/>
              <a:t>C </a:t>
            </a:r>
            <a:r>
              <a:rPr lang="en-US" dirty="0" smtClean="0"/>
              <a:t>– </a:t>
            </a:r>
            <a:r>
              <a:rPr lang="sr-Cyrl-RS" dirty="0" smtClean="0"/>
              <a:t>концентрација раствора</a:t>
            </a:r>
            <a:endParaRPr lang="en-US" dirty="0"/>
          </a:p>
          <a:p>
            <a:endParaRPr lang="en-US" dirty="0"/>
          </a:p>
        </p:txBody>
      </p:sp>
    </p:spTree>
    <p:extLst>
      <p:ext uri="{BB962C8B-B14F-4D97-AF65-F5344CB8AC3E}">
        <p14:creationId xmlns:p14="http://schemas.microsoft.com/office/powerpoint/2010/main" xmlns="" val="1339574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Апсорпционе методе</a:t>
            </a:r>
            <a:endParaRPr lang="en-US" dirty="0"/>
          </a:p>
        </p:txBody>
      </p:sp>
      <p:sp>
        <p:nvSpPr>
          <p:cNvPr id="3" name="Content Placeholder 2"/>
          <p:cNvSpPr>
            <a:spLocks noGrp="1"/>
          </p:cNvSpPr>
          <p:nvPr>
            <p:ph idx="1"/>
          </p:nvPr>
        </p:nvSpPr>
        <p:spPr/>
        <p:txBody>
          <a:bodyPr>
            <a:normAutofit fontScale="92500" lnSpcReduction="10000"/>
          </a:bodyPr>
          <a:lstStyle/>
          <a:p>
            <a:r>
              <a:rPr lang="ru-RU" dirty="0"/>
              <a:t>Да би се наведен закон могао применити за одређивање концентрација раствора неопходно је при експерименталном раду применити монохроматску светлост (светлост једне таласне дужине</a:t>
            </a:r>
            <a:r>
              <a:rPr lang="ru-RU" dirty="0" smtClean="0"/>
              <a:t>).</a:t>
            </a:r>
          </a:p>
          <a:p>
            <a:r>
              <a:rPr lang="ru-RU" dirty="0" smtClean="0"/>
              <a:t>Основна </a:t>
            </a:r>
            <a:r>
              <a:rPr lang="ru-RU" dirty="0"/>
              <a:t>разлика међу инструментима апсорпционих метода је у томе у којој области спектра су способни да детектују енергетске промене, односно апсорпцију електромагнетног зрачења.</a:t>
            </a:r>
            <a:endParaRPr lang="en-US" dirty="0"/>
          </a:p>
        </p:txBody>
      </p:sp>
    </p:spTree>
    <p:extLst>
      <p:ext uri="{BB962C8B-B14F-4D97-AF65-F5344CB8AC3E}">
        <p14:creationId xmlns:p14="http://schemas.microsoft.com/office/powerpoint/2010/main" xmlns="" val="307232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Колориметрија</a:t>
            </a:r>
            <a:endParaRPr lang="en-US" dirty="0"/>
          </a:p>
        </p:txBody>
      </p:sp>
      <p:sp>
        <p:nvSpPr>
          <p:cNvPr id="3" name="Content Placeholder 2"/>
          <p:cNvSpPr>
            <a:spLocks noGrp="1"/>
          </p:cNvSpPr>
          <p:nvPr>
            <p:ph idx="1"/>
          </p:nvPr>
        </p:nvSpPr>
        <p:spPr/>
        <p:txBody>
          <a:bodyPr>
            <a:normAutofit fontScale="85000" lnSpcReduction="20000"/>
          </a:bodyPr>
          <a:lstStyle/>
          <a:p>
            <a:r>
              <a:rPr lang="ru-RU" dirty="0"/>
              <a:t>Колориметрија је спектрометрија која мери апсопцију у видљивом делу спектра. </a:t>
            </a:r>
            <a:endParaRPr lang="ru-RU" dirty="0" smtClean="0"/>
          </a:p>
          <a:p>
            <a:r>
              <a:rPr lang="ru-RU" dirty="0" smtClean="0"/>
              <a:t>Заснива </a:t>
            </a:r>
            <a:r>
              <a:rPr lang="ru-RU" dirty="0"/>
              <a:t>се на приципу да многе супстанце имају особину да дају обојене растворе. </a:t>
            </a:r>
            <a:endParaRPr lang="ru-RU" dirty="0" smtClean="0"/>
          </a:p>
          <a:p>
            <a:r>
              <a:rPr lang="ru-RU" dirty="0" smtClean="0"/>
              <a:t>Што </a:t>
            </a:r>
            <a:r>
              <a:rPr lang="ru-RU" dirty="0"/>
              <a:t>је растворена већа количина сусптанце то је расвор интензивније обојен. Упоређивањем са бојом раствора познате концентрације може се одредити концентрација раствора узорка. </a:t>
            </a:r>
            <a:endParaRPr lang="ru-RU" dirty="0" smtClean="0"/>
          </a:p>
          <a:p>
            <a:r>
              <a:rPr lang="ru-RU" dirty="0" smtClean="0"/>
              <a:t>Дакле</a:t>
            </a:r>
            <a:r>
              <a:rPr lang="ru-RU" dirty="0"/>
              <a:t>, да би колориметријска метода била квантитатвна, једињење које се одређује мора да формира одређену дефинисану боју чији је интезитет пропорционалан њеној концентрацији.</a:t>
            </a:r>
            <a:endParaRPr lang="en-US" dirty="0"/>
          </a:p>
        </p:txBody>
      </p:sp>
    </p:spTree>
    <p:extLst>
      <p:ext uri="{BB962C8B-B14F-4D97-AF65-F5344CB8AC3E}">
        <p14:creationId xmlns:p14="http://schemas.microsoft.com/office/powerpoint/2010/main" xmlns="" val="311981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Апаратуре за колориметријско одређивање</a:t>
            </a:r>
            <a:endParaRPr lang="en-US" dirty="0"/>
          </a:p>
        </p:txBody>
      </p:sp>
      <p:sp>
        <p:nvSpPr>
          <p:cNvPr id="3" name="Content Placeholder 2"/>
          <p:cNvSpPr>
            <a:spLocks noGrp="1"/>
          </p:cNvSpPr>
          <p:nvPr>
            <p:ph idx="1"/>
          </p:nvPr>
        </p:nvSpPr>
        <p:spPr/>
        <p:txBody>
          <a:bodyPr>
            <a:noAutofit/>
          </a:bodyPr>
          <a:lstStyle/>
          <a:p>
            <a:pPr marL="457200" indent="-457200">
              <a:buFont typeface="+mj-lt"/>
              <a:buAutoNum type="arabicPeriod"/>
            </a:pPr>
            <a:r>
              <a:rPr lang="ru-RU" sz="1600" dirty="0" smtClean="0"/>
              <a:t>Неслерове </a:t>
            </a:r>
            <a:r>
              <a:rPr lang="ru-RU" sz="1600" dirty="0"/>
              <a:t>еприувете су се користиле дуги низ </a:t>
            </a:r>
            <a:r>
              <a:rPr lang="ru-RU" sz="1600" dirty="0" smtClean="0"/>
              <a:t>година. </a:t>
            </a:r>
            <a:r>
              <a:rPr lang="ru-RU" sz="1600" dirty="0"/>
              <a:t>Прецизно одређивање концентрације раствора у складу са </a:t>
            </a:r>
            <a:r>
              <a:rPr lang="en-US" sz="1600" dirty="0" err="1" smtClean="0"/>
              <a:t>Lamber</a:t>
            </a:r>
            <a:r>
              <a:rPr lang="en-US" sz="1600" dirty="0" smtClean="0"/>
              <a:t>-beer</a:t>
            </a:r>
            <a:r>
              <a:rPr lang="ru-RU" sz="1600" dirty="0" smtClean="0"/>
              <a:t>-овим </a:t>
            </a:r>
            <a:r>
              <a:rPr lang="ru-RU" sz="1600" dirty="0"/>
              <a:t>законом подразумевало је употребу епрувета истих карактеристика (величине, материјала). Основна потешкоћа у раду са Неслеровим епруветама је то што су разблажени раствори нестабилни и потребно је често правити нове што додатно троши време и супстанце. Други недостатак је што се одређивање концентрације врши проценом особе која ради одређивање, тако да на одређивање има и утицај осетљивост </a:t>
            </a:r>
            <a:r>
              <a:rPr lang="ru-RU" sz="1600" dirty="0" smtClean="0"/>
              <a:t>ока.</a:t>
            </a:r>
          </a:p>
          <a:p>
            <a:pPr marL="514350" indent="-514350">
              <a:buFont typeface="+mj-lt"/>
              <a:buAutoNum type="arabicPeriod"/>
            </a:pPr>
            <a:r>
              <a:rPr lang="ru-RU" sz="1600" dirty="0" smtClean="0"/>
              <a:t>Фотолелектрични </a:t>
            </a:r>
            <a:r>
              <a:rPr lang="ru-RU" sz="1600" dirty="0"/>
              <a:t>колориметри (фотометри) су електрични колориметри који као извор светлости користе обичну сијалицу (монохроматски извор) и фотоелетричну ћелију као сензор. </a:t>
            </a:r>
            <a:r>
              <a:rPr lang="ru-RU" sz="1600" dirty="0" smtClean="0"/>
              <a:t>Помоћу </a:t>
            </a:r>
            <a:r>
              <a:rPr lang="ru-RU" sz="1600" dirty="0"/>
              <a:t>филтра или призме светлост извора се претвара у монохроматску светлост која се пропушта кроз ћелију са узорком и потом се апсорпција детектује на фотоелетричном </a:t>
            </a:r>
            <a:r>
              <a:rPr lang="ru-RU" sz="1600" dirty="0" smtClean="0"/>
              <a:t>детектору. Инструмент </a:t>
            </a:r>
            <a:r>
              <a:rPr lang="ru-RU" sz="1600" dirty="0"/>
              <a:t>је подешен тако да показује апсорцију (А) од 100% за "слепу пробу" (дестиловану воду). Недостатак ове методе је у томе што се за сваку таласну дужину мора добијати други </a:t>
            </a:r>
            <a:r>
              <a:rPr lang="ru-RU" sz="1600" dirty="0" smtClean="0"/>
              <a:t>филтер.</a:t>
            </a:r>
          </a:p>
          <a:p>
            <a:pPr marL="514350" indent="-514350">
              <a:buFont typeface="+mj-lt"/>
              <a:buAutoNum type="arabicPeriod"/>
            </a:pPr>
            <a:r>
              <a:rPr lang="ru-RU" sz="1600" dirty="0" smtClean="0"/>
              <a:t>Спектрофотометри </a:t>
            </a:r>
            <a:r>
              <a:rPr lang="ru-RU" sz="1600" dirty="0"/>
              <a:t>се од фотоелетричног колориментра </a:t>
            </a:r>
            <a:r>
              <a:rPr lang="ru-RU" sz="1600" dirty="0" smtClean="0"/>
              <a:t>разликују у </a:t>
            </a:r>
            <a:r>
              <a:rPr lang="ru-RU" sz="1600" dirty="0"/>
              <a:t>начину добијања монохроматске светлсти. Спектрофотометар користи или стаклене призме или дифракционе решетке, што омогућава добијање монохроматских светлости различитих таласних дужин у видљивом делу спектра.</a:t>
            </a:r>
            <a:endParaRPr lang="en-US" sz="1600" dirty="0"/>
          </a:p>
        </p:txBody>
      </p:sp>
    </p:spTree>
    <p:extLst>
      <p:ext uri="{BB962C8B-B14F-4D97-AF65-F5344CB8AC3E}">
        <p14:creationId xmlns:p14="http://schemas.microsoft.com/office/powerpoint/2010/main" xmlns="" val="2890599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Ултраљубичаста спектрофотометрија</a:t>
            </a:r>
            <a:endParaRPr lang="en-US" dirty="0"/>
          </a:p>
        </p:txBody>
      </p:sp>
      <p:sp>
        <p:nvSpPr>
          <p:cNvPr id="3" name="Content Placeholder 2"/>
          <p:cNvSpPr>
            <a:spLocks noGrp="1"/>
          </p:cNvSpPr>
          <p:nvPr>
            <p:ph idx="1"/>
          </p:nvPr>
        </p:nvSpPr>
        <p:spPr/>
        <p:txBody>
          <a:bodyPr>
            <a:normAutofit fontScale="92500" lnSpcReduction="20000"/>
          </a:bodyPr>
          <a:lstStyle/>
          <a:p>
            <a:r>
              <a:rPr lang="ru-RU" dirty="0"/>
              <a:t>Као и у апсорпционим методама у видљивом делу спекрта, и у </a:t>
            </a:r>
            <a:r>
              <a:rPr lang="en-US" dirty="0"/>
              <a:t>UV</a:t>
            </a:r>
            <a:r>
              <a:rPr lang="ru-RU" dirty="0" smtClean="0"/>
              <a:t> </a:t>
            </a:r>
            <a:r>
              <a:rPr lang="ru-RU" dirty="0"/>
              <a:t>спектрофотометрији је основни принцип преласка атома у више, екситирано, стање услед апсорпције електромагнетног зрачења. </a:t>
            </a:r>
            <a:endParaRPr lang="ru-RU" dirty="0" smtClean="0"/>
          </a:p>
          <a:p>
            <a:r>
              <a:rPr lang="ru-RU" dirty="0" smtClean="0"/>
              <a:t>За </a:t>
            </a:r>
            <a:r>
              <a:rPr lang="ru-RU" dirty="0"/>
              <a:t>разлику од видљиве спектрофотометрије, </a:t>
            </a:r>
            <a:r>
              <a:rPr lang="en-US" dirty="0"/>
              <a:t>UV</a:t>
            </a:r>
            <a:r>
              <a:rPr lang="ru-RU" dirty="0" smtClean="0"/>
              <a:t> </a:t>
            </a:r>
            <a:r>
              <a:rPr lang="ru-RU" dirty="0"/>
              <a:t>спектрофотометрија се користи углавном за квантитативно одређивање органских једињења, најчешће ароматичних једињења као и оргаских једињења са линеарним ланцем али са серијом двоструких веза. </a:t>
            </a:r>
          </a:p>
          <a:p>
            <a:endParaRPr lang="en-US" dirty="0"/>
          </a:p>
        </p:txBody>
      </p:sp>
    </p:spTree>
    <p:extLst>
      <p:ext uri="{BB962C8B-B14F-4D97-AF65-F5344CB8AC3E}">
        <p14:creationId xmlns:p14="http://schemas.microsoft.com/office/powerpoint/2010/main" xmlns="" val="35612106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Инфрацрвена спектрофотометрија</a:t>
            </a:r>
            <a:endParaRPr lang="en-US" dirty="0"/>
          </a:p>
        </p:txBody>
      </p:sp>
      <p:sp>
        <p:nvSpPr>
          <p:cNvPr id="3" name="Content Placeholder 2"/>
          <p:cNvSpPr>
            <a:spLocks noGrp="1"/>
          </p:cNvSpPr>
          <p:nvPr>
            <p:ph idx="1"/>
          </p:nvPr>
        </p:nvSpPr>
        <p:spPr/>
        <p:txBody>
          <a:bodyPr/>
          <a:lstStyle/>
          <a:p>
            <a:pPr marL="0" indent="0">
              <a:buNone/>
            </a:pPr>
            <a:endParaRPr lang="ru-RU" dirty="0"/>
          </a:p>
          <a:p>
            <a:r>
              <a:rPr lang="ru-RU" dirty="0" smtClean="0"/>
              <a:t>Инфрацрвена </a:t>
            </a:r>
            <a:r>
              <a:rPr lang="ru-RU" dirty="0"/>
              <a:t>спектрофотометрија је веома важна метода како за квалитативно тако и за квантитативно одређивање гасовитих </a:t>
            </a:r>
            <a:r>
              <a:rPr lang="ru-RU" dirty="0" smtClean="0"/>
              <a:t>једињења </a:t>
            </a:r>
            <a:r>
              <a:rPr lang="ru-RU" dirty="0"/>
              <a:t>и има широку </a:t>
            </a:r>
            <a:r>
              <a:rPr lang="ru-RU" dirty="0" smtClean="0"/>
              <a:t>употребу. </a:t>
            </a:r>
          </a:p>
          <a:p>
            <a:pPr marL="514350" indent="-514350">
              <a:buFont typeface="+mj-lt"/>
              <a:buAutoNum type="arabicPeriod"/>
            </a:pPr>
            <a:r>
              <a:rPr lang="ru-RU" dirty="0" smtClean="0"/>
              <a:t>Недисперзивна</a:t>
            </a:r>
          </a:p>
          <a:p>
            <a:pPr marL="514350" indent="-514350">
              <a:buFont typeface="+mj-lt"/>
              <a:buAutoNum type="arabicPeriod"/>
            </a:pPr>
            <a:r>
              <a:rPr lang="ru-RU" dirty="0" smtClean="0"/>
              <a:t>Дисперзивна</a:t>
            </a:r>
          </a:p>
          <a:p>
            <a:r>
              <a:rPr lang="ru-RU" dirty="0" smtClean="0"/>
              <a:t>Атомска апсорбциона спектрофотометрија</a:t>
            </a:r>
            <a:endParaRPr lang="en-US" dirty="0"/>
          </a:p>
        </p:txBody>
      </p:sp>
    </p:spTree>
    <p:extLst>
      <p:ext uri="{BB962C8B-B14F-4D97-AF65-F5344CB8AC3E}">
        <p14:creationId xmlns:p14="http://schemas.microsoft.com/office/powerpoint/2010/main" xmlns="" val="986351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Аналитичке методе</a:t>
            </a:r>
            <a:endParaRPr lang="en-US" dirty="0"/>
          </a:p>
        </p:txBody>
      </p:sp>
      <p:sp>
        <p:nvSpPr>
          <p:cNvPr id="3" name="Content Placeholder 2"/>
          <p:cNvSpPr>
            <a:spLocks noGrp="1"/>
          </p:cNvSpPr>
          <p:nvPr>
            <p:ph idx="1"/>
          </p:nvPr>
        </p:nvSpPr>
        <p:spPr/>
        <p:txBody>
          <a:bodyPr>
            <a:normAutofit fontScale="85000" lnSpcReduction="20000"/>
          </a:bodyPr>
          <a:lstStyle/>
          <a:p>
            <a:r>
              <a:rPr lang="ru-RU" dirty="0"/>
              <a:t>Аналитичка хемија је дисциплина хемије која се бави анализом различитих матерјала са циљем добијања податаке о њиховој структури и хемијском </a:t>
            </a:r>
            <a:r>
              <a:rPr lang="ru-RU" dirty="0" smtClean="0"/>
              <a:t>саставу</a:t>
            </a:r>
            <a:endParaRPr lang="en-US" dirty="0" smtClean="0"/>
          </a:p>
          <a:p>
            <a:r>
              <a:rPr lang="ru-RU" dirty="0" smtClean="0"/>
              <a:t>Аналитичка </a:t>
            </a:r>
            <a:r>
              <a:rPr lang="ru-RU" dirty="0"/>
              <a:t>хемија је студија сепарације, идентификације, и квантификације хемијских компоненти природних или вештачких </a:t>
            </a:r>
            <a:r>
              <a:rPr lang="ru-RU" dirty="0" smtClean="0"/>
              <a:t>материјала</a:t>
            </a:r>
            <a:endParaRPr lang="en-US" dirty="0" smtClean="0"/>
          </a:p>
          <a:p>
            <a:r>
              <a:rPr lang="ru-RU" dirty="0" smtClean="0"/>
              <a:t>Квалитативна </a:t>
            </a:r>
            <a:r>
              <a:rPr lang="ru-RU" dirty="0"/>
              <a:t>анализа производи индикацију о идентитету хемијске врсте у узорку, а квантитативна анализа одређује количину појединих компоненти супстанце. Сепарација компоненти се често врши пре анализе.</a:t>
            </a:r>
            <a:endParaRPr lang="ru-RU" dirty="0" smtClean="0"/>
          </a:p>
          <a:p>
            <a:endParaRPr lang="ru-RU" dirty="0"/>
          </a:p>
        </p:txBody>
      </p:sp>
    </p:spTree>
    <p:extLst>
      <p:ext uri="{BB962C8B-B14F-4D97-AF65-F5344CB8AC3E}">
        <p14:creationId xmlns:p14="http://schemas.microsoft.com/office/powerpoint/2010/main" xmlns="" val="220507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Емисионе методе</a:t>
            </a:r>
            <a:endParaRPr lang="en-US" dirty="0"/>
          </a:p>
        </p:txBody>
      </p:sp>
      <p:sp>
        <p:nvSpPr>
          <p:cNvPr id="3" name="Content Placeholder 2"/>
          <p:cNvSpPr>
            <a:spLocks noGrp="1"/>
          </p:cNvSpPr>
          <p:nvPr>
            <p:ph idx="1"/>
          </p:nvPr>
        </p:nvSpPr>
        <p:spPr/>
        <p:txBody>
          <a:bodyPr>
            <a:normAutofit fontScale="77500" lnSpcReduction="20000"/>
          </a:bodyPr>
          <a:lstStyle/>
          <a:p>
            <a:r>
              <a:rPr lang="ru-RU" dirty="0"/>
              <a:t>Познато је да атоми појединих хемијских елемената емитују светлост када им се доведе довољна количина енергије. Ово се објашњава побуђивањем периферних електрона у атому, а емитована светлост је таласне дужине карактеристичне за сваки елемент понаособ, што га чини погодним за квалитативну хемијску анализу. </a:t>
            </a:r>
            <a:endParaRPr lang="ru-RU" dirty="0" smtClean="0"/>
          </a:p>
          <a:p>
            <a:r>
              <a:rPr lang="ru-RU" dirty="0" smtClean="0"/>
              <a:t>С </a:t>
            </a:r>
            <a:r>
              <a:rPr lang="ru-RU" dirty="0"/>
              <a:t>друге стране, интезитет емитоване светлости је пропорционалан броју побуђених атома, што га чини погодним за квантитативно одређивање. </a:t>
            </a:r>
            <a:endParaRPr lang="ru-RU" dirty="0" smtClean="0"/>
          </a:p>
          <a:p>
            <a:r>
              <a:rPr lang="ru-RU" dirty="0" smtClean="0"/>
              <a:t>Обзиром </a:t>
            </a:r>
            <a:r>
              <a:rPr lang="ru-RU" dirty="0"/>
              <a:t>да се спољни електрони метала много лашке побуђују од спољашњих електрона неметала, емисионе методе су погодне за анализу метала и њихових соли.</a:t>
            </a:r>
            <a:endParaRPr lang="en-US" dirty="0"/>
          </a:p>
        </p:txBody>
      </p:sp>
    </p:spTree>
    <p:extLst>
      <p:ext uri="{BB962C8B-B14F-4D97-AF65-F5344CB8AC3E}">
        <p14:creationId xmlns:p14="http://schemas.microsoft.com/office/powerpoint/2010/main" xmlns="" val="32212225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Емисионе методе</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endParaRPr lang="sr-Cyrl-RS" dirty="0" smtClean="0"/>
          </a:p>
          <a:p>
            <a:pPr marL="514350" indent="-514350">
              <a:buFont typeface="+mj-lt"/>
              <a:buAutoNum type="arabicPeriod"/>
            </a:pPr>
            <a:endParaRPr lang="sr-Cyrl-RS" dirty="0"/>
          </a:p>
          <a:p>
            <a:pPr marL="514350" indent="-514350">
              <a:buFont typeface="+mj-lt"/>
              <a:buAutoNum type="arabicPeriod"/>
            </a:pPr>
            <a:r>
              <a:rPr lang="sr-Cyrl-RS" dirty="0" smtClean="0"/>
              <a:t>Атомска емисиона апсорбциона спектрофотометрија-пламена фотометрија</a:t>
            </a:r>
          </a:p>
          <a:p>
            <a:pPr marL="514350" indent="-514350">
              <a:buFont typeface="+mj-lt"/>
              <a:buAutoNum type="arabicPeriod"/>
            </a:pPr>
            <a:r>
              <a:rPr lang="sr-Cyrl-RS" dirty="0" smtClean="0"/>
              <a:t>Турбидиметрија/нефелометрија</a:t>
            </a:r>
          </a:p>
          <a:p>
            <a:pPr marL="514350" indent="-514350">
              <a:buFont typeface="+mj-lt"/>
              <a:buAutoNum type="arabicPeriod"/>
            </a:pPr>
            <a:r>
              <a:rPr lang="sr-Cyrl-RS" dirty="0" smtClean="0"/>
              <a:t>Хемилумисценција</a:t>
            </a:r>
          </a:p>
          <a:p>
            <a:pPr marL="514350" indent="-514350">
              <a:buFont typeface="+mj-lt"/>
              <a:buAutoNum type="arabicPeriod"/>
            </a:pPr>
            <a:endParaRPr lang="sr-Cyrl-RS" dirty="0" smtClean="0"/>
          </a:p>
        </p:txBody>
      </p:sp>
    </p:spTree>
    <p:extLst>
      <p:ext uri="{BB962C8B-B14F-4D97-AF65-F5344CB8AC3E}">
        <p14:creationId xmlns:p14="http://schemas.microsoft.com/office/powerpoint/2010/main" xmlns="" val="12036010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Електроаналитичке методе</a:t>
            </a:r>
            <a:endParaRPr lang="en-US" dirty="0"/>
          </a:p>
        </p:txBody>
      </p:sp>
      <p:sp>
        <p:nvSpPr>
          <p:cNvPr id="3" name="Content Placeholder 2"/>
          <p:cNvSpPr>
            <a:spLocks noGrp="1"/>
          </p:cNvSpPr>
          <p:nvPr>
            <p:ph idx="1"/>
          </p:nvPr>
        </p:nvSpPr>
        <p:spPr/>
        <p:txBody>
          <a:bodyPr>
            <a:normAutofit/>
          </a:bodyPr>
          <a:lstStyle/>
          <a:p>
            <a:r>
              <a:rPr lang="ru-RU" dirty="0"/>
              <a:t>Електроаналитичке методе представљају важну подкласу аналитичких метода где електрода служи као елемент преноса сигнала. </a:t>
            </a:r>
            <a:endParaRPr lang="ru-RU" dirty="0" smtClean="0"/>
          </a:p>
          <a:p>
            <a:r>
              <a:rPr lang="ru-RU" dirty="0" smtClean="0"/>
              <a:t>Могу </a:t>
            </a:r>
            <a:r>
              <a:rPr lang="ru-RU" dirty="0"/>
              <a:t>употребљавати приликом анализе неких метала у траговима и неких канцерогених материја </a:t>
            </a:r>
            <a:endParaRPr lang="en-US" dirty="0"/>
          </a:p>
        </p:txBody>
      </p:sp>
    </p:spTree>
    <p:extLst>
      <p:ext uri="{BB962C8B-B14F-4D97-AF65-F5344CB8AC3E}">
        <p14:creationId xmlns:p14="http://schemas.microsoft.com/office/powerpoint/2010/main" xmlns="" val="13151923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Електроаналитичке методе</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endParaRPr lang="sr-Cyrl-RS" dirty="0" smtClean="0"/>
          </a:p>
          <a:p>
            <a:pPr marL="514350" indent="-514350">
              <a:buFont typeface="+mj-lt"/>
              <a:buAutoNum type="arabicPeriod"/>
            </a:pPr>
            <a:endParaRPr lang="sr-Cyrl-RS" dirty="0"/>
          </a:p>
          <a:p>
            <a:pPr marL="514350" indent="-514350">
              <a:buFont typeface="+mj-lt"/>
              <a:buAutoNum type="arabicPeriod"/>
            </a:pPr>
            <a:r>
              <a:rPr lang="sr-Cyrl-RS" dirty="0" smtClean="0"/>
              <a:t>Потенциометрија</a:t>
            </a:r>
          </a:p>
          <a:p>
            <a:pPr marL="514350" indent="-514350">
              <a:buFont typeface="+mj-lt"/>
              <a:buAutoNum type="arabicPeriod"/>
            </a:pPr>
            <a:r>
              <a:rPr lang="sr-Cyrl-RS" dirty="0" smtClean="0"/>
              <a:t>Волтаметрија</a:t>
            </a:r>
          </a:p>
          <a:p>
            <a:pPr marL="514350" indent="-514350">
              <a:buFont typeface="+mj-lt"/>
              <a:buAutoNum type="arabicPeriod"/>
            </a:pPr>
            <a:r>
              <a:rPr lang="sr-Cyrl-RS" dirty="0" smtClean="0"/>
              <a:t>Кондуктометрија</a:t>
            </a:r>
          </a:p>
        </p:txBody>
      </p:sp>
    </p:spTree>
    <p:extLst>
      <p:ext uri="{BB962C8B-B14F-4D97-AF65-F5344CB8AC3E}">
        <p14:creationId xmlns:p14="http://schemas.microsoft.com/office/powerpoint/2010/main" xmlns="" val="28386944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Хроматографске методе</a:t>
            </a:r>
            <a:endParaRPr lang="en-US" dirty="0"/>
          </a:p>
        </p:txBody>
      </p:sp>
      <p:sp>
        <p:nvSpPr>
          <p:cNvPr id="3" name="Content Placeholder 2"/>
          <p:cNvSpPr>
            <a:spLocks noGrp="1"/>
          </p:cNvSpPr>
          <p:nvPr>
            <p:ph idx="1"/>
          </p:nvPr>
        </p:nvSpPr>
        <p:spPr/>
        <p:txBody>
          <a:bodyPr>
            <a:normAutofit fontScale="85000" lnSpcReduction="10000"/>
          </a:bodyPr>
          <a:lstStyle/>
          <a:p>
            <a:r>
              <a:rPr lang="ru-RU" dirty="0"/>
              <a:t>Хроматографија је аналитичка (квалитативна и квантитативна) метода која се заснива на расподели компоненти неке смеше на основ њиховог афинитета везивања за одређену физичку фазу. </a:t>
            </a:r>
            <a:endParaRPr lang="ru-RU" dirty="0" smtClean="0"/>
          </a:p>
          <a:p>
            <a:r>
              <a:rPr lang="ru-RU" dirty="0"/>
              <a:t>Сепарација компонената у смеши се одвија између две фазе: покретне фазе која може бити у течном или гасовитом стању и стационарне фазе која може бити течна или </a:t>
            </a:r>
            <a:r>
              <a:rPr lang="ru-RU" dirty="0" smtClean="0"/>
              <a:t>чвста.</a:t>
            </a:r>
          </a:p>
          <a:p>
            <a:r>
              <a:rPr lang="ru-RU" dirty="0"/>
              <a:t>Подела хроматографије врши се према агрегатном стању мобилне и стационарне фазе, тако да имамо 4 основна типа </a:t>
            </a:r>
            <a:r>
              <a:rPr lang="ru-RU" dirty="0" smtClean="0"/>
              <a:t>хроматографије.</a:t>
            </a:r>
            <a:endParaRPr lang="ru-RU" dirty="0"/>
          </a:p>
          <a:p>
            <a:endParaRPr lang="ru-RU" dirty="0"/>
          </a:p>
          <a:p>
            <a:endParaRPr lang="ru-RU" dirty="0"/>
          </a:p>
          <a:p>
            <a:endParaRPr lang="ru-RU" dirty="0" smtClean="0"/>
          </a:p>
        </p:txBody>
      </p:sp>
    </p:spTree>
    <p:extLst>
      <p:ext uri="{BB962C8B-B14F-4D97-AF65-F5344CB8AC3E}">
        <p14:creationId xmlns:p14="http://schemas.microsoft.com/office/powerpoint/2010/main" xmlns="" val="2898522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Хроматографске методе</a:t>
            </a:r>
            <a:endParaRPr lang="en-US" dirty="0"/>
          </a:p>
        </p:txBody>
      </p:sp>
      <p:sp>
        <p:nvSpPr>
          <p:cNvPr id="3" name="Content Placeholder 2"/>
          <p:cNvSpPr>
            <a:spLocks noGrp="1"/>
          </p:cNvSpPr>
          <p:nvPr>
            <p:ph idx="1"/>
          </p:nvPr>
        </p:nvSpPr>
        <p:spPr/>
        <p:txBody>
          <a:bodyPr>
            <a:normAutofit lnSpcReduction="10000"/>
          </a:bodyPr>
          <a:lstStyle/>
          <a:p>
            <a:r>
              <a:rPr lang="sr-Cyrl-RS" dirty="0" smtClean="0"/>
              <a:t>Агрегатно стање мобилне фазе (гасно):</a:t>
            </a:r>
          </a:p>
          <a:p>
            <a:pPr marL="514350" indent="-514350">
              <a:buFont typeface="+mj-lt"/>
              <a:buAutoNum type="arabicPeriod"/>
            </a:pPr>
            <a:r>
              <a:rPr lang="sr-Cyrl-RS" dirty="0" smtClean="0"/>
              <a:t>Гасно-течна (</a:t>
            </a:r>
            <a:r>
              <a:rPr lang="en-US" dirty="0"/>
              <a:t>GLC</a:t>
            </a:r>
            <a:r>
              <a:rPr lang="sr-Cyrl-RS" dirty="0" smtClean="0"/>
              <a:t>)</a:t>
            </a:r>
          </a:p>
          <a:p>
            <a:pPr marL="514350" indent="-514350">
              <a:buFont typeface="+mj-lt"/>
              <a:buAutoNum type="arabicPeriod"/>
            </a:pPr>
            <a:r>
              <a:rPr lang="sr-Cyrl-RS" dirty="0" smtClean="0"/>
              <a:t>Гасно-чврста (</a:t>
            </a:r>
            <a:r>
              <a:rPr lang="en-US" dirty="0"/>
              <a:t>GSC</a:t>
            </a:r>
            <a:r>
              <a:rPr lang="sr-Cyrl-RS" dirty="0" smtClean="0"/>
              <a:t>)</a:t>
            </a:r>
          </a:p>
          <a:p>
            <a:r>
              <a:rPr lang="sr-Cyrl-RS" dirty="0"/>
              <a:t>Агрегатно стање мобилне </a:t>
            </a:r>
            <a:r>
              <a:rPr lang="sr-Cyrl-RS" dirty="0" smtClean="0"/>
              <a:t>фазе (течно):</a:t>
            </a:r>
          </a:p>
          <a:p>
            <a:pPr marL="514350" indent="-514350">
              <a:buFont typeface="+mj-lt"/>
              <a:buAutoNum type="arabicPeriod"/>
            </a:pPr>
            <a:r>
              <a:rPr lang="sr-Cyrl-RS" dirty="0" smtClean="0"/>
              <a:t>Течно-гасна (</a:t>
            </a:r>
            <a:r>
              <a:rPr lang="en-US" dirty="0"/>
              <a:t>LLC</a:t>
            </a:r>
            <a:r>
              <a:rPr lang="sr-Cyrl-RS" dirty="0" smtClean="0"/>
              <a:t>)</a:t>
            </a:r>
          </a:p>
          <a:p>
            <a:pPr marL="514350" indent="-514350">
              <a:buFont typeface="+mj-lt"/>
              <a:buAutoNum type="arabicPeriod"/>
            </a:pPr>
            <a:r>
              <a:rPr lang="sr-Cyrl-RS" dirty="0" smtClean="0"/>
              <a:t>Течно-чврста (</a:t>
            </a:r>
            <a:r>
              <a:rPr lang="en-US" dirty="0"/>
              <a:t>LSC</a:t>
            </a:r>
            <a:r>
              <a:rPr lang="sr-Cyrl-RS" dirty="0" smtClean="0"/>
              <a:t>)</a:t>
            </a:r>
          </a:p>
          <a:p>
            <a:r>
              <a:rPr lang="sr-Cyrl-RS" dirty="0" smtClean="0"/>
              <a:t>Хроматографија високе моћи разлагања (</a:t>
            </a:r>
            <a:r>
              <a:rPr lang="en-US" dirty="0" smtClean="0"/>
              <a:t>HPLC</a:t>
            </a:r>
            <a:r>
              <a:rPr lang="sr-Cyrl-RS" dirty="0" smtClean="0"/>
              <a:t>)</a:t>
            </a:r>
          </a:p>
          <a:p>
            <a:endParaRPr lang="en-US" dirty="0"/>
          </a:p>
        </p:txBody>
      </p:sp>
    </p:spTree>
    <p:extLst>
      <p:ext uri="{BB962C8B-B14F-4D97-AF65-F5344CB8AC3E}">
        <p14:creationId xmlns:p14="http://schemas.microsoft.com/office/powerpoint/2010/main" xmlns="" val="494463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Друге инструменталне методе</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endParaRPr lang="sr-Cyrl-RS" dirty="0" smtClean="0"/>
          </a:p>
          <a:p>
            <a:pPr marL="514350" indent="-514350">
              <a:buFont typeface="+mj-lt"/>
              <a:buAutoNum type="arabicPeriod"/>
            </a:pPr>
            <a:endParaRPr lang="sr-Cyrl-RS" dirty="0"/>
          </a:p>
          <a:p>
            <a:pPr marL="514350" indent="-514350">
              <a:buFont typeface="+mj-lt"/>
              <a:buAutoNum type="arabicPeriod"/>
            </a:pPr>
            <a:r>
              <a:rPr lang="sr-Cyrl-RS" dirty="0" smtClean="0"/>
              <a:t>Масена спектрофотометрија</a:t>
            </a:r>
          </a:p>
          <a:p>
            <a:pPr marL="514350" indent="-514350">
              <a:buFont typeface="+mj-lt"/>
              <a:buAutoNum type="arabicPeriod"/>
            </a:pPr>
            <a:r>
              <a:rPr lang="en-US" dirty="0" smtClean="0"/>
              <a:t>GC/MS</a:t>
            </a:r>
            <a:endParaRPr lang="sr-Cyrl-RS" dirty="0" smtClean="0"/>
          </a:p>
          <a:p>
            <a:pPr marL="514350" indent="-514350">
              <a:buFont typeface="+mj-lt"/>
              <a:buAutoNum type="arabicPeriod"/>
            </a:pPr>
            <a:r>
              <a:rPr lang="sr-Cyrl-RS" dirty="0" smtClean="0"/>
              <a:t>Нуклеарна магнетна резонанца (</a:t>
            </a:r>
            <a:r>
              <a:rPr lang="en-US" dirty="0"/>
              <a:t>NMR</a:t>
            </a:r>
            <a:r>
              <a:rPr lang="sr-Cyrl-RS" dirty="0" smtClean="0"/>
              <a:t>)</a:t>
            </a:r>
            <a:endParaRPr lang="en-US" dirty="0"/>
          </a:p>
        </p:txBody>
      </p:sp>
    </p:spTree>
    <p:extLst>
      <p:ext uri="{BB962C8B-B14F-4D97-AF65-F5344CB8AC3E}">
        <p14:creationId xmlns:p14="http://schemas.microsoft.com/office/powerpoint/2010/main" xmlns="" val="799023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Аналитичке методе</a:t>
            </a:r>
            <a:endParaRPr lang="en-US" dirty="0"/>
          </a:p>
        </p:txBody>
      </p:sp>
      <p:sp>
        <p:nvSpPr>
          <p:cNvPr id="3" name="Content Placeholder 2"/>
          <p:cNvSpPr>
            <a:spLocks noGrp="1"/>
          </p:cNvSpPr>
          <p:nvPr>
            <p:ph idx="1"/>
          </p:nvPr>
        </p:nvSpPr>
        <p:spPr/>
        <p:txBody>
          <a:bodyPr>
            <a:normAutofit fontScale="62500" lnSpcReduction="20000"/>
          </a:bodyPr>
          <a:lstStyle/>
          <a:p>
            <a:r>
              <a:rPr lang="ru-RU" dirty="0"/>
              <a:t>Аналитички методи се могу расчланити </a:t>
            </a:r>
            <a:r>
              <a:rPr lang="ru-RU" dirty="0" smtClean="0"/>
              <a:t>на</a:t>
            </a:r>
            <a:r>
              <a:rPr lang="en-US" dirty="0" smtClean="0"/>
              <a:t>:</a:t>
            </a:r>
          </a:p>
          <a:p>
            <a:pPr marL="514350" indent="-514350">
              <a:buFont typeface="+mj-lt"/>
              <a:buAutoNum type="arabicPeriod"/>
            </a:pPr>
            <a:r>
              <a:rPr lang="ru-RU" dirty="0" smtClean="0"/>
              <a:t>класичне </a:t>
            </a:r>
            <a:r>
              <a:rPr lang="ru-RU" dirty="0"/>
              <a:t>и </a:t>
            </a:r>
            <a:endParaRPr lang="en-US" dirty="0" smtClean="0"/>
          </a:p>
          <a:p>
            <a:pPr marL="514350" indent="-514350">
              <a:buFont typeface="+mj-lt"/>
              <a:buAutoNum type="arabicPeriod"/>
            </a:pPr>
            <a:r>
              <a:rPr lang="ru-RU" dirty="0" smtClean="0"/>
              <a:t>инструменталне</a:t>
            </a:r>
            <a:endParaRPr lang="en-US" dirty="0" smtClean="0"/>
          </a:p>
          <a:p>
            <a:r>
              <a:rPr lang="ru-RU" dirty="0" smtClean="0"/>
              <a:t>Класични </a:t>
            </a:r>
            <a:r>
              <a:rPr lang="ru-RU" dirty="0"/>
              <a:t>методи (такође познати као методи мокре хемије) користе сепарације као што су преципитација, екстракција и дестилација, и квалитативну анализу по боји, мирису и тачки топљења. </a:t>
            </a:r>
            <a:endParaRPr lang="en-US" dirty="0" smtClean="0"/>
          </a:p>
          <a:p>
            <a:r>
              <a:rPr lang="ru-RU" dirty="0" smtClean="0"/>
              <a:t>Класична </a:t>
            </a:r>
            <a:r>
              <a:rPr lang="ru-RU" dirty="0"/>
              <a:t>квантитативна анализа се остварује мерењем тежине или запремине. </a:t>
            </a:r>
            <a:endParaRPr lang="en-US" dirty="0" smtClean="0"/>
          </a:p>
          <a:p>
            <a:r>
              <a:rPr lang="ru-RU" dirty="0" smtClean="0"/>
              <a:t>Инструментални </a:t>
            </a:r>
            <a:r>
              <a:rPr lang="ru-RU" dirty="0"/>
              <a:t>методи користе инструменте за мерење физичких квантитета анализиране материје, као што су апсорпција светлости, флуоресценција и проводност. </a:t>
            </a:r>
            <a:endParaRPr lang="en-US" dirty="0" smtClean="0"/>
          </a:p>
          <a:p>
            <a:r>
              <a:rPr lang="ru-RU" dirty="0" smtClean="0"/>
              <a:t>Сепарација </a:t>
            </a:r>
            <a:r>
              <a:rPr lang="ru-RU" dirty="0"/>
              <a:t>материјала се остварује користећи хроматографију, електрофорезу или методе фракционације поља протока</a:t>
            </a:r>
            <a:r>
              <a:rPr lang="ru-RU" dirty="0" smtClean="0"/>
              <a:t>.</a:t>
            </a:r>
            <a:endParaRPr lang="en-US" dirty="0" smtClean="0"/>
          </a:p>
          <a:p>
            <a:r>
              <a:rPr lang="ru-RU" dirty="0"/>
              <a:t>Аналитичке методе се непрестано развијају, унапређујући им дизајн, перформансе, проширујући број и количину једињења за детекцију</a:t>
            </a:r>
            <a:endParaRPr lang="en-US" dirty="0"/>
          </a:p>
          <a:p>
            <a:endParaRPr lang="en-US" dirty="0"/>
          </a:p>
        </p:txBody>
      </p:sp>
    </p:spTree>
    <p:extLst>
      <p:ext uri="{BB962C8B-B14F-4D97-AF65-F5344CB8AC3E}">
        <p14:creationId xmlns:p14="http://schemas.microsoft.com/office/powerpoint/2010/main" xmlns="" val="474768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Гравиметријска метода</a:t>
            </a:r>
            <a:endParaRPr lang="en-US" dirty="0"/>
          </a:p>
        </p:txBody>
      </p:sp>
      <p:sp>
        <p:nvSpPr>
          <p:cNvPr id="3" name="Content Placeholder 2"/>
          <p:cNvSpPr>
            <a:spLocks noGrp="1"/>
          </p:cNvSpPr>
          <p:nvPr>
            <p:ph idx="1"/>
          </p:nvPr>
        </p:nvSpPr>
        <p:spPr/>
        <p:txBody>
          <a:bodyPr>
            <a:normAutofit fontScale="92500"/>
          </a:bodyPr>
          <a:lstStyle/>
          <a:p>
            <a:r>
              <a:rPr lang="ru-RU" dirty="0"/>
              <a:t>Гравиметрија је једноставна аналитичка метода која се заснива на мерењу масе узорка. </a:t>
            </a:r>
            <a:endParaRPr lang="ru-RU" dirty="0" smtClean="0"/>
          </a:p>
          <a:p>
            <a:r>
              <a:rPr lang="ru-RU" dirty="0" smtClean="0"/>
              <a:t>Овом </a:t>
            </a:r>
            <a:r>
              <a:rPr lang="ru-RU" dirty="0"/>
              <a:t>методом се одређују чвртсте материје као што је одређивање чвстих </a:t>
            </a:r>
            <a:r>
              <a:rPr lang="ru-RU" dirty="0" smtClean="0"/>
              <a:t>честица</a:t>
            </a:r>
          </a:p>
          <a:p>
            <a:r>
              <a:rPr lang="ru-RU" dirty="0" smtClean="0"/>
              <a:t>Обзиром </a:t>
            </a:r>
            <a:r>
              <a:rPr lang="ru-RU" dirty="0"/>
              <a:t>на значај одређивања чврсте материје гравиметрисјким методама, од велике важности је знати неке основне захтеве ове методе, а то су константна маса посуде и констатнтна маса узорка.</a:t>
            </a:r>
            <a:endParaRPr lang="en-US" dirty="0"/>
          </a:p>
        </p:txBody>
      </p:sp>
    </p:spTree>
    <p:extLst>
      <p:ext uri="{BB962C8B-B14F-4D97-AF65-F5344CB8AC3E}">
        <p14:creationId xmlns:p14="http://schemas.microsoft.com/office/powerpoint/2010/main" xmlns="" val="26662052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Гравиметријска метода</a:t>
            </a:r>
            <a:endParaRPr lang="en-US" dirty="0"/>
          </a:p>
        </p:txBody>
      </p:sp>
      <p:sp>
        <p:nvSpPr>
          <p:cNvPr id="3" name="Content Placeholder 2"/>
          <p:cNvSpPr>
            <a:spLocks noGrp="1"/>
          </p:cNvSpPr>
          <p:nvPr>
            <p:ph idx="1"/>
          </p:nvPr>
        </p:nvSpPr>
        <p:spPr>
          <a:xfrm>
            <a:off x="457200" y="1828800"/>
            <a:ext cx="8229600" cy="4525963"/>
          </a:xfrm>
        </p:spPr>
        <p:txBody>
          <a:bodyPr>
            <a:normAutofit fontScale="55000" lnSpcReduction="20000"/>
          </a:bodyPr>
          <a:lstStyle/>
          <a:p>
            <a:r>
              <a:rPr lang="ru-RU" dirty="0" smtClean="0"/>
              <a:t>Гравиметријска </a:t>
            </a:r>
            <a:r>
              <a:rPr lang="ru-RU" dirty="0"/>
              <a:t>анализа се заснива на излагању узорка високим температурама (преко 550</a:t>
            </a:r>
            <a:r>
              <a:rPr lang="ru-RU" dirty="0" smtClean="0"/>
              <a:t>˚С). </a:t>
            </a:r>
          </a:p>
          <a:p>
            <a:r>
              <a:rPr lang="ru-RU" dirty="0" smtClean="0"/>
              <a:t>За </a:t>
            </a:r>
            <a:r>
              <a:rPr lang="ru-RU" dirty="0"/>
              <a:t>тај процес користе се специјалне посуде направљене од порцелана или платине (које се користе само за специјалне анализе и веома су скупе). </a:t>
            </a:r>
            <a:endParaRPr lang="ru-RU" dirty="0" smtClean="0"/>
          </a:p>
          <a:p>
            <a:r>
              <a:rPr lang="ru-RU" dirty="0" smtClean="0"/>
              <a:t>Први </a:t>
            </a:r>
            <a:r>
              <a:rPr lang="ru-RU" dirty="0"/>
              <a:t>предуслов за поуздано одеређивање масе узорка је припрема посуде за поступак жарења узорка. То пре свега подразумева адекватно третирање у циљу уклањања нечистоћа и непожељне влаге. Нечистоће се уклањану једноставним прањем, док уклањање влаге предствља сложенији </a:t>
            </a:r>
            <a:r>
              <a:rPr lang="ru-RU" dirty="0" smtClean="0"/>
              <a:t>поступак.</a:t>
            </a:r>
          </a:p>
          <a:p>
            <a:r>
              <a:rPr lang="ru-RU" dirty="0" smtClean="0"/>
              <a:t>Наиме</a:t>
            </a:r>
            <a:r>
              <a:rPr lang="ru-RU" dirty="0"/>
              <a:t>, материјали од којих су направљене посудице за жарење су врло порозни па самим тим упијају влагу која се тешко уклања. За уклањање влаге и достизање констатнтне масе посуде потребно је поновити поступак жарења, хлађења и мерења (под истим условима) све док се не постигне разлика у маси посуде од ±</a:t>
            </a:r>
            <a:r>
              <a:rPr lang="ru-RU" dirty="0" smtClean="0"/>
              <a:t>0.0002</a:t>
            </a:r>
            <a:r>
              <a:rPr lang="en-US" dirty="0" smtClean="0"/>
              <a:t>g</a:t>
            </a:r>
            <a:r>
              <a:rPr lang="ru-RU" dirty="0" smtClean="0"/>
              <a:t>. </a:t>
            </a:r>
            <a:endParaRPr lang="en-US" dirty="0" smtClean="0"/>
          </a:p>
          <a:p>
            <a:r>
              <a:rPr lang="ru-RU" dirty="0" smtClean="0"/>
              <a:t>Без </a:t>
            </a:r>
            <a:r>
              <a:rPr lang="ru-RU" dirty="0"/>
              <a:t>претходног кондиционирања посуде резултати нису поуздани и могу проузроковати велике грешке у финалном резултату.</a:t>
            </a:r>
          </a:p>
          <a:p>
            <a:r>
              <a:rPr lang="ru-RU" dirty="0"/>
              <a:t>Други предуслов за добијање поузданог резултата је добијање констатнтне масе узорка. Овај поступк је исти као и код припреме посуде, што подразумева понављање жарења, хлађења и мерења посудице са узорком</a:t>
            </a:r>
            <a:r>
              <a:rPr lang="ru-RU" dirty="0" smtClean="0"/>
              <a:t>.</a:t>
            </a:r>
            <a:endParaRPr lang="en-US" dirty="0"/>
          </a:p>
        </p:txBody>
      </p:sp>
    </p:spTree>
    <p:extLst>
      <p:ext uri="{BB962C8B-B14F-4D97-AF65-F5344CB8AC3E}">
        <p14:creationId xmlns:p14="http://schemas.microsoft.com/office/powerpoint/2010/main" xmlns="" val="2968885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Волуметријска метода</a:t>
            </a:r>
            <a:endParaRPr lang="en-US" dirty="0"/>
          </a:p>
        </p:txBody>
      </p:sp>
      <p:sp>
        <p:nvSpPr>
          <p:cNvPr id="3" name="Content Placeholder 2"/>
          <p:cNvSpPr>
            <a:spLocks noGrp="1"/>
          </p:cNvSpPr>
          <p:nvPr>
            <p:ph idx="1"/>
          </p:nvPr>
        </p:nvSpPr>
        <p:spPr/>
        <p:txBody>
          <a:bodyPr/>
          <a:lstStyle/>
          <a:p>
            <a:r>
              <a:rPr lang="ru-RU" dirty="0"/>
              <a:t>Волуметријеке анализе су квантитативне методе која одређује количину испитиваног једињења у узорку на основу утрошене запремине стандардног расвотвора потребне за потпуну рекацију чији крај означава адекватни индикатор.</a:t>
            </a:r>
            <a:endParaRPr lang="en-US" dirty="0"/>
          </a:p>
        </p:txBody>
      </p:sp>
    </p:spTree>
    <p:extLst>
      <p:ext uri="{BB962C8B-B14F-4D97-AF65-F5344CB8AC3E}">
        <p14:creationId xmlns:p14="http://schemas.microsoft.com/office/powerpoint/2010/main" xmlns="" val="23585243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a:t>Волуметријска метода</a:t>
            </a:r>
            <a:endParaRPr lang="en-US" dirty="0"/>
          </a:p>
        </p:txBody>
      </p:sp>
      <p:sp>
        <p:nvSpPr>
          <p:cNvPr id="3" name="Content Placeholder 2"/>
          <p:cNvSpPr>
            <a:spLocks noGrp="1"/>
          </p:cNvSpPr>
          <p:nvPr>
            <p:ph idx="1"/>
          </p:nvPr>
        </p:nvSpPr>
        <p:spPr/>
        <p:txBody>
          <a:bodyPr>
            <a:normAutofit fontScale="70000" lnSpcReduction="20000"/>
          </a:bodyPr>
          <a:lstStyle/>
          <a:p>
            <a:endParaRPr lang="ru-RU" dirty="0" smtClean="0"/>
          </a:p>
          <a:p>
            <a:r>
              <a:rPr lang="ru-RU" dirty="0" smtClean="0"/>
              <a:t>Стандардни </a:t>
            </a:r>
            <a:r>
              <a:rPr lang="ru-RU" dirty="0"/>
              <a:t>раствор (титрационо средство) подразумева раствор тачно познате концентрације који се додаје раствору непознате концентрације.</a:t>
            </a:r>
          </a:p>
          <a:p>
            <a:r>
              <a:rPr lang="ru-RU" dirty="0"/>
              <a:t>Индикатори су природна или синтетичка једињења која мењају своје особине, најчешће пропраћене променом боје на тачки еквивалнције (завршетка реакције). Неадекватан избор индикатора најчеће води до грешке у резултату. </a:t>
            </a:r>
            <a:endParaRPr lang="ru-RU" dirty="0" smtClean="0"/>
          </a:p>
          <a:p>
            <a:r>
              <a:rPr lang="ru-RU" dirty="0"/>
              <a:t>Иако је основ волуметријске методе третирање раствора непознате концентрације, раствором познате концентрације уз индикатор, тип реакције која се одограва одређује даљу поделу ове квантитативне методе. </a:t>
            </a:r>
          </a:p>
          <a:p>
            <a:pPr marL="0" indent="0" algn="ctr">
              <a:buNone/>
            </a:pPr>
            <a:r>
              <a:rPr lang="ru-RU" b="1" dirty="0" smtClean="0"/>
              <a:t>Реакције неутрализације, редок реакције, таложне реакције</a:t>
            </a:r>
            <a:endParaRPr lang="ru-RU" b="1" dirty="0"/>
          </a:p>
          <a:p>
            <a:endParaRPr lang="ru-RU" dirty="0"/>
          </a:p>
          <a:p>
            <a:endParaRPr lang="en-US" dirty="0"/>
          </a:p>
        </p:txBody>
      </p:sp>
    </p:spTree>
    <p:extLst>
      <p:ext uri="{BB962C8B-B14F-4D97-AF65-F5344CB8AC3E}">
        <p14:creationId xmlns:p14="http://schemas.microsoft.com/office/powerpoint/2010/main" xmlns="" val="26344117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sr-Cyrl-RS" dirty="0" smtClean="0"/>
              <a:t>Инструменталне аналитичке методе</a:t>
            </a:r>
            <a:endParaRPr lang="en-US" dirty="0"/>
          </a:p>
        </p:txBody>
      </p:sp>
      <p:sp>
        <p:nvSpPr>
          <p:cNvPr id="3" name="Content Placeholder 2"/>
          <p:cNvSpPr>
            <a:spLocks noGrp="1"/>
          </p:cNvSpPr>
          <p:nvPr>
            <p:ph idx="1"/>
          </p:nvPr>
        </p:nvSpPr>
        <p:spPr/>
        <p:txBody>
          <a:bodyPr>
            <a:normAutofit fontScale="55000" lnSpcReduction="20000"/>
          </a:bodyPr>
          <a:lstStyle/>
          <a:p>
            <a:r>
              <a:rPr lang="ru-RU" dirty="0"/>
              <a:t>Свака физичка особина неког елемента или једињења се може употребити као основа за инструменталне методе. Било да се ради о способности обојених раствора да апсорбују светлост, капацитету раствора да проводи струју или способности развајања на гасну, течну или чврсту фазу, све наведене физичке особине могу да се користе за квалитативно или квантитативно одеђивање одређених елемената или једињења. </a:t>
            </a:r>
          </a:p>
          <a:p>
            <a:r>
              <a:rPr lang="ru-RU" dirty="0" smtClean="0"/>
              <a:t>У </a:t>
            </a:r>
            <a:r>
              <a:rPr lang="ru-RU" dirty="0"/>
              <a:t>зависности од физичке одобине која се користи при датој инструменталној анализи извршена је и подела метода:</a:t>
            </a:r>
          </a:p>
          <a:p>
            <a:r>
              <a:rPr lang="ru-RU" dirty="0"/>
              <a:t>1. методе које обухватају међусобно дејство енергије зрачења и материје називају се </a:t>
            </a:r>
            <a:r>
              <a:rPr lang="ru-RU" b="1" dirty="0"/>
              <a:t>методе спректралне анализе</a:t>
            </a:r>
          </a:p>
          <a:p>
            <a:r>
              <a:rPr lang="ru-RU" dirty="0"/>
              <a:t>2. методе које се заснивају на електричним и магнетним особинама материје називају се </a:t>
            </a:r>
            <a:r>
              <a:rPr lang="ru-RU" b="1" dirty="0"/>
              <a:t>електричне методе анализе</a:t>
            </a:r>
          </a:p>
          <a:p>
            <a:r>
              <a:rPr lang="ru-RU" dirty="0"/>
              <a:t>3. методе које се заснивају на теримичким особинама материје</a:t>
            </a:r>
          </a:p>
          <a:p>
            <a:r>
              <a:rPr lang="ru-RU" dirty="0"/>
              <a:t>4. методе које се заснивају на принципу раздвајања материја на основу њиховог афинитета према различитим фазама називају се </a:t>
            </a:r>
            <a:r>
              <a:rPr lang="ru-RU" b="1" dirty="0"/>
              <a:t>хроматографске методе</a:t>
            </a:r>
          </a:p>
          <a:p>
            <a:r>
              <a:rPr lang="ru-RU" dirty="0"/>
              <a:t>5. друге методе (</a:t>
            </a:r>
            <a:r>
              <a:rPr lang="ru-RU" b="1" dirty="0"/>
              <a:t>масена спректрометрија, нуклеарна магнетна резонанца</a:t>
            </a:r>
            <a:r>
              <a:rPr lang="ru-RU" dirty="0"/>
              <a:t>)</a:t>
            </a:r>
            <a:endParaRPr lang="en-US" dirty="0"/>
          </a:p>
        </p:txBody>
      </p:sp>
    </p:spTree>
    <p:extLst>
      <p:ext uri="{BB962C8B-B14F-4D97-AF65-F5344CB8AC3E}">
        <p14:creationId xmlns:p14="http://schemas.microsoft.com/office/powerpoint/2010/main" xmlns="" val="25781594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Cyrl-RS" dirty="0" smtClean="0"/>
              <a:t>Методе спектралне анализе</a:t>
            </a:r>
            <a:endParaRPr lang="en-US"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p:txBody>
              <a:bodyPr>
                <a:normAutofit fontScale="92500" lnSpcReduction="10000"/>
              </a:bodyPr>
              <a:lstStyle/>
              <a:p>
                <a:r>
                  <a:rPr lang="ru-RU" dirty="0"/>
                  <a:t>Ове методе могу се даље поделити у зависности да ли се заснива на мерењу емитоване или апсрбоване енергије. Спектрална анализа се заснива на принципу мерења енегије која је емитована или апсорбована од стране испитиване материје. </a:t>
                </a:r>
              </a:p>
              <a:p>
                <a:r>
                  <a:rPr lang="ru-RU" dirty="0"/>
                  <a:t>Фреквенција ове енергије одређена је једначином: </a:t>
                </a:r>
              </a:p>
              <a:p>
                <a:pPr marL="0" indent="0">
                  <a:buNone/>
                </a:pPr>
                <a14:m>
                  <m:oMathPara xmlns:m="http://schemas.openxmlformats.org/officeDocument/2006/math">
                    <m:oMathParaPr>
                      <m:jc m:val="centerGroup"/>
                    </m:oMathParaPr>
                    <m:oMath xmlns:m="http://schemas.openxmlformats.org/officeDocument/2006/math">
                      <m:r>
                        <a:rPr lang="en-US" i="1">
                          <a:latin typeface="Cambria Math"/>
                        </a:rPr>
                        <m:t>∆</m:t>
                      </m:r>
                      <m:r>
                        <a:rPr lang="en-US" i="1">
                          <a:latin typeface="Cambria Math"/>
                        </a:rPr>
                        <m:t>𝐸</m:t>
                      </m:r>
                      <m:r>
                        <a:rPr lang="en-US" i="1">
                          <a:latin typeface="Cambria Math"/>
                        </a:rPr>
                        <m:t>=</m:t>
                      </m:r>
                      <m:f>
                        <m:fPr>
                          <m:ctrlPr>
                            <a:rPr lang="en-US" i="1">
                              <a:latin typeface="Cambria Math"/>
                            </a:rPr>
                          </m:ctrlPr>
                        </m:fPr>
                        <m:num>
                          <m:r>
                            <a:rPr lang="en-US" i="1">
                              <a:latin typeface="Cambria Math"/>
                            </a:rPr>
                            <m:t>h𝑐</m:t>
                          </m:r>
                        </m:num>
                        <m:den>
                          <m:r>
                            <a:rPr lang="en-US" i="1">
                              <a:latin typeface="Cambria Math"/>
                            </a:rPr>
                            <m:t>𝜆</m:t>
                          </m:r>
                        </m:den>
                      </m:f>
                    </m:oMath>
                  </m:oMathPara>
                </a14:m>
                <a:endParaRPr lang="en-US" dirty="0"/>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481" t="-2695" b="-11186"/>
                </a:stretch>
              </a:blipFill>
            </p:spPr>
            <p:txBody>
              <a:bodyPr/>
              <a:lstStyle/>
              <a:p>
                <a:r>
                  <a:rPr lang="en-US">
                    <a:noFill/>
                  </a:rPr>
                  <a:t> </a:t>
                </a:r>
              </a:p>
            </p:txBody>
          </p:sp>
        </mc:Fallback>
      </mc:AlternateContent>
    </p:spTree>
    <p:extLst>
      <p:ext uri="{BB962C8B-B14F-4D97-AF65-F5344CB8AC3E}">
        <p14:creationId xmlns:p14="http://schemas.microsoft.com/office/powerpoint/2010/main" xmlns="" val="28810518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1807</Words>
  <Application>Microsoft Office PowerPoint</Application>
  <PresentationFormat>On-screen Show (4:3)</PresentationFormat>
  <Paragraphs>137</Paragraphs>
  <Slides>26</Slides>
  <Notes>1</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УНИВЕРЗИТЕТ У КРАГУЈЕВЦУ ФАКУЛТЕТ МЕДИЦИНСКИХ НАУКА</vt:lpstr>
      <vt:lpstr>Аналитичке методе</vt:lpstr>
      <vt:lpstr>Аналитичке методе</vt:lpstr>
      <vt:lpstr>Гравиметријска метода</vt:lpstr>
      <vt:lpstr>Гравиметријска метода</vt:lpstr>
      <vt:lpstr>Волуметријска метода</vt:lpstr>
      <vt:lpstr>Волуметријска метода</vt:lpstr>
      <vt:lpstr>Инструменталне аналитичке методе</vt:lpstr>
      <vt:lpstr>Методе спектралне анализе</vt:lpstr>
      <vt:lpstr>Методе спектралне анализе</vt:lpstr>
      <vt:lpstr>Методе спектралне анализе</vt:lpstr>
      <vt:lpstr>Апсорпционе методе</vt:lpstr>
      <vt:lpstr>Апсорпционе методе</vt:lpstr>
      <vt:lpstr>Апсорпционе методе</vt:lpstr>
      <vt:lpstr>Апсорпционе методе</vt:lpstr>
      <vt:lpstr>Колориметрија</vt:lpstr>
      <vt:lpstr>Апаратуре за колориметријско одређивање</vt:lpstr>
      <vt:lpstr>Ултраљубичаста спектрофотометрија</vt:lpstr>
      <vt:lpstr>Инфрацрвена спектрофотометрија</vt:lpstr>
      <vt:lpstr>Емисионе методе</vt:lpstr>
      <vt:lpstr>Емисионе методе</vt:lpstr>
      <vt:lpstr>Електроаналитичке методе</vt:lpstr>
      <vt:lpstr>Електроаналитичке методе</vt:lpstr>
      <vt:lpstr>Хроматографске методе</vt:lpstr>
      <vt:lpstr>Хроматографске методе</vt:lpstr>
      <vt:lpstr>Друге инструменталне методе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Главне карактеристике спектрофотометар апарата. Методологија рада, припрема узорака, услови мерења и примена у лабораторијским техникама</dc:title>
  <dc:creator>LENOVO</dc:creator>
  <cp:lastModifiedBy>Vladimir Zivkovic</cp:lastModifiedBy>
  <cp:revision>2</cp:revision>
  <dcterms:modified xsi:type="dcterms:W3CDTF">2020-04-09T18:58:16Z</dcterms:modified>
</cp:coreProperties>
</file>